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2" r:id="rId2"/>
    <p:sldId id="270" r:id="rId3"/>
    <p:sldId id="266" r:id="rId4"/>
    <p:sldId id="256" r:id="rId5"/>
    <p:sldId id="264" r:id="rId6"/>
    <p:sldId id="260" r:id="rId7"/>
    <p:sldId id="265" r:id="rId8"/>
    <p:sldId id="269" r:id="rId9"/>
    <p:sldId id="268" r:id="rId10"/>
  </p:sldIdLst>
  <p:sldSz cx="12192000" cy="6858000"/>
  <p:notesSz cx="6858000" cy="9144000"/>
  <p:embeddedFontLst>
    <p:embeddedFont>
      <p:font typeface="나눔바른고딕 UltraLight" panose="00000300000000000000" pitchFamily="2" charset="-127"/>
      <p:regular r:id="rId12"/>
    </p:embeddedFont>
    <p:embeddedFont>
      <p:font typeface="나눔스퀘어_ac" panose="020B0600000101010101" pitchFamily="50" charset="-127"/>
      <p:regular r:id="rId13"/>
    </p:embeddedFont>
    <p:embeddedFont>
      <p:font typeface="나눔스퀘어_ac Bold" panose="020B0600000101010101" pitchFamily="50" charset="-127"/>
      <p:bold r:id="rId14"/>
    </p:embeddedFont>
    <p:embeddedFont>
      <p:font typeface="나눔스퀘어_ac ExtraBold" panose="020B0600000101010101" pitchFamily="50" charset="-127"/>
      <p:bold r:id="rId15"/>
    </p:embeddedFont>
    <p:embeddedFont>
      <p:font typeface="맑은 고딕" panose="020B0503020000020004" pitchFamily="50" charset="-127"/>
      <p:regular r:id="rId16"/>
      <p:bold r:id="rId17"/>
    </p:embeddedFont>
    <p:embeddedFont>
      <p:font typeface="배달의민족 도현" panose="020B0600000101010101" pitchFamily="50" charset="-127"/>
      <p:regular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E5"/>
    <a:srgbClr val="005AA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1" autoAdjust="0"/>
    <p:restoredTop sz="96071" autoAdjust="0"/>
  </p:normalViewPr>
  <p:slideViewPr>
    <p:cSldViewPr snapToGrid="0">
      <p:cViewPr varScale="1">
        <p:scale>
          <a:sx n="97" d="100"/>
          <a:sy n="97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C717-B9FA-4541-AB88-70990A0875DD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95402-2215-45CD-A74B-3A976605D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44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95402-2215-45CD-A74B-3A976605D51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43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95402-2215-45CD-A74B-3A976605D51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2DF3DC-5F8D-4EB6-83C4-7E3F827A7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47CF862-B9CD-462C-9E39-041DE212C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D4392E-2EAB-4F6D-B1A7-7D3E5A8B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6FA366-C1F5-4B0F-842B-D9120EE3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F8E948-48B2-4720-A3F7-C8D19089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51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628AAA-0D32-4E10-9F40-70DC7C67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A97E1F-E489-40D6-8230-94CEA448C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25421-5B52-41EE-8402-D6BAE724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F211E6-071D-46AD-8D00-00A0CF9E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466220-B2F4-4305-AB83-C9E56CF4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00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FF9D16A-AC7A-4ADC-BF0B-D4B0B2F85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71D030-B103-4CB2-9371-5E83B9318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67B07C-BA39-456B-8312-EF6F49BC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5328A0-78E0-4350-9590-1E8F7C7F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08DC29-51EC-4DA1-A5D7-9A1EE04D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74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25C08-ABA9-419C-A94C-269BE6F3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AC7573-A7CA-4B6A-A053-9F080CB21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30DEF6-71F4-4E1A-9D58-E0133AA5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97AD5D-326B-41B3-A6A5-A940D958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692C6C-9F7A-444F-804B-B8B448BF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77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2DC077-DDFF-4A3D-AD48-87D03660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818746-B5E4-4B19-BC7C-F7E562173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2A9B00-9135-436E-B2A5-977E3519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32932-504D-472A-A82F-1F8FBD71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8B88F4-1064-495C-AC0F-5442C905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0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8EE0F4-DC06-4517-A6F4-EB80F93B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B49126-57D3-4490-8E4B-FEFA50692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A62436-A21A-42DF-8D07-82BA8EC1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483FE9-44AF-42EC-BE41-6772C333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FD329D-8401-4731-BA33-FEAD7943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6D29B3-C8F9-44EC-B747-B302CC89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14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0FD67B-C2EE-4D75-9B11-0F8ACD80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044939-3652-46D2-9249-3CA85B765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4EE731-DCF1-4C1A-BB8D-27BB00771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83BBC7C-ECD1-4CA6-BC6A-EEC69E6D5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966D420-B1F6-4FF0-B495-79B7E5281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8F8E0B-A2C6-430D-A456-10BCA581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7DD49EC-083E-4888-9C52-4E239903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DA1558-C46E-4CD6-A94D-71136A44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4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04A73B-3D15-4D24-927C-A54A3117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F199B77-AB02-4F0C-9B0E-4E216774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2935EAC-649B-4FBC-87BC-FEFC476C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B69D58F-5AE5-4D59-84BA-AF7AAA51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72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EA7D444-C741-4CE3-B9A7-ED7AC925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F96BEA-401B-48BE-B886-A25AC729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1D5B4C-12CB-4617-B7F9-DFE3FBDF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89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3855F9-8200-4989-B979-07FD8F08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816D4C-7B6E-43FB-982D-AF5298DDB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6A193E-0066-46F5-AE87-01DE9592F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35249E-0833-4463-8B09-18F7916D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75B98F-34A4-4CB8-919A-0CB8FD7C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06993D-157F-4104-9A15-F445E8BF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51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3471BF-E5F3-4552-ACE8-3531198F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BF8F0A0-6A78-4BD8-AE9A-37148FDB5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EA8E2A-B6D5-4A3E-BADB-DA2679A24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2128F1-CB0E-4F27-ABB4-C2E7DE86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2D6F815-4605-4E9C-80E6-BFFBAD22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322918-4BDA-436B-BAA2-2A030132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EA911E-C157-462B-9655-B3471BF4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5B03E3-9131-4648-9B4D-ECEACACE6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497ED6-250C-47DF-BA11-0835E77A5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EBC8-0635-46F4-9BFE-7161964611B4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87CFE6-EF9F-428E-B10F-E3FA7D0BC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F42A88-930A-4DF2-BBAC-292696431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2CC7E-F206-426E-9157-707A821B5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93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D95CB76-2E3F-4B8C-8C57-DC20F7B6EE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0"/>
            <a:ext cx="12192000" cy="685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729210-0D5C-4DBF-9192-D4C9AAD385E2}"/>
              </a:ext>
            </a:extLst>
          </p:cNvPr>
          <p:cNvSpPr txBox="1"/>
          <p:nvPr/>
        </p:nvSpPr>
        <p:spPr>
          <a:xfrm>
            <a:off x="2082910" y="3035129"/>
            <a:ext cx="79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Preparing for a better future</a:t>
            </a:r>
            <a:endParaRPr lang="ko-KR" altLang="en-US" sz="36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" name="순서도: 수행의 시작/종료 4">
            <a:extLst>
              <a:ext uri="{FF2B5EF4-FFF2-40B4-BE49-F238E27FC236}">
                <a16:creationId xmlns:a16="http://schemas.microsoft.com/office/drawing/2014/main" id="{874292D4-86DE-4C7B-88CB-58860259A3AF}"/>
              </a:ext>
            </a:extLst>
          </p:cNvPr>
          <p:cNvSpPr/>
          <p:nvPr/>
        </p:nvSpPr>
        <p:spPr>
          <a:xfrm rot="5400000">
            <a:off x="5935673" y="6347468"/>
            <a:ext cx="327004" cy="180974"/>
          </a:xfrm>
          <a:prstGeom prst="flowChartTermina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순서도: 수행의 시작/종료 7">
            <a:extLst>
              <a:ext uri="{FF2B5EF4-FFF2-40B4-BE49-F238E27FC236}">
                <a16:creationId xmlns:a16="http://schemas.microsoft.com/office/drawing/2014/main" id="{729C0088-1A56-43AC-9BA6-E17AEC5DCD75}"/>
              </a:ext>
            </a:extLst>
          </p:cNvPr>
          <p:cNvSpPr/>
          <p:nvPr/>
        </p:nvSpPr>
        <p:spPr>
          <a:xfrm rot="5400000">
            <a:off x="6052228" y="6340359"/>
            <a:ext cx="92843" cy="45719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1C738-FAEE-40CC-8EA2-B2E0BC9F478F}"/>
              </a:ext>
            </a:extLst>
          </p:cNvPr>
          <p:cNvSpPr txBox="1"/>
          <p:nvPr/>
        </p:nvSpPr>
        <p:spPr>
          <a:xfrm>
            <a:off x="2999232" y="3835177"/>
            <a:ext cx="619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높은 성장가능성</a:t>
            </a:r>
            <a:r>
              <a:rPr lang="en-US" altLang="ko-KR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다양한 미래를 위한 발판</a:t>
            </a:r>
            <a:endParaRPr lang="en-US" altLang="ko-KR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SDY</a:t>
            </a:r>
            <a:r>
              <a:rPr lang="ko-KR" altLang="en-US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개발에서 이룰 수 있습니다</a:t>
            </a:r>
            <a:r>
              <a:rPr lang="en-US" altLang="ko-KR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84794EC-2A08-41BF-972C-0ACD876A5147}"/>
              </a:ext>
            </a:extLst>
          </p:cNvPr>
          <p:cNvSpPr/>
          <p:nvPr/>
        </p:nvSpPr>
        <p:spPr>
          <a:xfrm>
            <a:off x="0" y="0"/>
            <a:ext cx="12192000" cy="78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2037D-8A16-4F3D-8479-B0510B5E47E5}"/>
              </a:ext>
            </a:extLst>
          </p:cNvPr>
          <p:cNvSpPr txBox="1"/>
          <p:nvPr/>
        </p:nvSpPr>
        <p:spPr>
          <a:xfrm>
            <a:off x="5807474" y="6001869"/>
            <a:ext cx="5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Scroll</a:t>
            </a:r>
            <a:endParaRPr lang="ko-KR" altLang="en-US" sz="10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2CA72-EA1B-4750-A496-8EAE53AB7C24}"/>
              </a:ext>
            </a:extLst>
          </p:cNvPr>
          <p:cNvSpPr txBox="1"/>
          <p:nvPr/>
        </p:nvSpPr>
        <p:spPr>
          <a:xfrm>
            <a:off x="2519577" y="256543"/>
            <a:ext cx="7204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회사소개        개발분야       개발실적       인재채용       고객지원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B762CC0-28A7-4B86-A3CC-D5D588D35ECB}"/>
              </a:ext>
            </a:extLst>
          </p:cNvPr>
          <p:cNvGrpSpPr/>
          <p:nvPr/>
        </p:nvGrpSpPr>
        <p:grpSpPr>
          <a:xfrm>
            <a:off x="593508" y="48362"/>
            <a:ext cx="1089106" cy="733902"/>
            <a:chOff x="593508" y="48362"/>
            <a:chExt cx="1089106" cy="733902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C2B2F357-F4F2-4A83-95CC-A2CEBD83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350" y="48362"/>
              <a:ext cx="393422" cy="45426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7854D0-BB1A-4609-89D6-F30042B267CB}"/>
                </a:ext>
              </a:extLst>
            </p:cNvPr>
            <p:cNvSpPr txBox="1"/>
            <p:nvPr/>
          </p:nvSpPr>
          <p:spPr>
            <a:xfrm>
              <a:off x="593508" y="505265"/>
              <a:ext cx="10891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(</a:t>
              </a:r>
              <a:r>
                <a:rPr lang="ko-KR" altLang="en-US" sz="1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주</a:t>
              </a:r>
              <a:r>
                <a:rPr lang="en-US" altLang="ko-KR" sz="1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)SDY</a:t>
              </a:r>
              <a:r>
                <a:rPr lang="ko-KR" altLang="en-US" sz="1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개발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B802BE5-8F61-4B45-B22D-93A07791DB59}"/>
              </a:ext>
            </a:extLst>
          </p:cNvPr>
          <p:cNvGrpSpPr/>
          <p:nvPr/>
        </p:nvGrpSpPr>
        <p:grpSpPr>
          <a:xfrm>
            <a:off x="10964900" y="359025"/>
            <a:ext cx="285750" cy="158242"/>
            <a:chOff x="8141963" y="-637767"/>
            <a:chExt cx="285750" cy="158242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A9C27D3C-E36C-4132-9013-46445B94C394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63" y="-637767"/>
              <a:ext cx="2857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43B9198B-A6C2-4345-8BB4-794B492D96C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63" y="-557678"/>
              <a:ext cx="2857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22F3362-594A-4659-B1A6-D832DBA72B24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63" y="-479525"/>
              <a:ext cx="2857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1/2 액자 16">
            <a:extLst>
              <a:ext uri="{FF2B5EF4-FFF2-40B4-BE49-F238E27FC236}">
                <a16:creationId xmlns:a16="http://schemas.microsoft.com/office/drawing/2014/main" id="{9345CE6B-6D61-4BC6-AFE9-2842274BE5F1}"/>
              </a:ext>
            </a:extLst>
          </p:cNvPr>
          <p:cNvSpPr/>
          <p:nvPr/>
        </p:nvSpPr>
        <p:spPr>
          <a:xfrm rot="8100000" flipH="1" flipV="1">
            <a:off x="248506" y="3428203"/>
            <a:ext cx="217493" cy="217493"/>
          </a:xfrm>
          <a:prstGeom prst="halfFrame">
            <a:avLst>
              <a:gd name="adj1" fmla="val 14728"/>
              <a:gd name="adj2" fmla="val 145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18" name="1/2 액자 17">
            <a:extLst>
              <a:ext uri="{FF2B5EF4-FFF2-40B4-BE49-F238E27FC236}">
                <a16:creationId xmlns:a16="http://schemas.microsoft.com/office/drawing/2014/main" id="{D0C2FD4F-FCA0-432B-B6B7-E1DD7978B227}"/>
              </a:ext>
            </a:extLst>
          </p:cNvPr>
          <p:cNvSpPr/>
          <p:nvPr/>
        </p:nvSpPr>
        <p:spPr>
          <a:xfrm rot="8100000">
            <a:off x="11721569" y="3433295"/>
            <a:ext cx="221165" cy="221165"/>
          </a:xfrm>
          <a:prstGeom prst="halfFrame">
            <a:avLst>
              <a:gd name="adj1" fmla="val 14728"/>
              <a:gd name="adj2" fmla="val 145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CE3B5D0D-26FE-4A27-B78A-E601E14A5332}"/>
              </a:ext>
            </a:extLst>
          </p:cNvPr>
          <p:cNvSpPr/>
          <p:nvPr/>
        </p:nvSpPr>
        <p:spPr>
          <a:xfrm>
            <a:off x="5897841" y="4614544"/>
            <a:ext cx="99775" cy="99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0968DA89-32E9-4FCF-B8E6-0CD2DEA8286C}"/>
              </a:ext>
            </a:extLst>
          </p:cNvPr>
          <p:cNvSpPr/>
          <p:nvPr/>
        </p:nvSpPr>
        <p:spPr>
          <a:xfrm>
            <a:off x="6204308" y="4614544"/>
            <a:ext cx="99775" cy="997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6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순서도: 수행의 시작/종료 4">
            <a:extLst>
              <a:ext uri="{FF2B5EF4-FFF2-40B4-BE49-F238E27FC236}">
                <a16:creationId xmlns:a16="http://schemas.microsoft.com/office/drawing/2014/main" id="{874292D4-86DE-4C7B-88CB-58860259A3AF}"/>
              </a:ext>
            </a:extLst>
          </p:cNvPr>
          <p:cNvSpPr/>
          <p:nvPr/>
        </p:nvSpPr>
        <p:spPr>
          <a:xfrm rot="5400000">
            <a:off x="5935673" y="6347468"/>
            <a:ext cx="327004" cy="180974"/>
          </a:xfrm>
          <a:prstGeom prst="flowChartTermina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순서도: 수행의 시작/종료 7">
            <a:extLst>
              <a:ext uri="{FF2B5EF4-FFF2-40B4-BE49-F238E27FC236}">
                <a16:creationId xmlns:a16="http://schemas.microsoft.com/office/drawing/2014/main" id="{729C0088-1A56-43AC-9BA6-E17AEC5DCD75}"/>
              </a:ext>
            </a:extLst>
          </p:cNvPr>
          <p:cNvSpPr/>
          <p:nvPr/>
        </p:nvSpPr>
        <p:spPr>
          <a:xfrm rot="5400000">
            <a:off x="6052228" y="6340359"/>
            <a:ext cx="92843" cy="45719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84794EC-2A08-41BF-972C-0ACD876A5147}"/>
              </a:ext>
            </a:extLst>
          </p:cNvPr>
          <p:cNvSpPr/>
          <p:nvPr/>
        </p:nvSpPr>
        <p:spPr>
          <a:xfrm>
            <a:off x="0" y="0"/>
            <a:ext cx="12192000" cy="78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2037D-8A16-4F3D-8479-B0510B5E47E5}"/>
              </a:ext>
            </a:extLst>
          </p:cNvPr>
          <p:cNvSpPr txBox="1"/>
          <p:nvPr/>
        </p:nvSpPr>
        <p:spPr>
          <a:xfrm>
            <a:off x="5807474" y="6001869"/>
            <a:ext cx="5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Scroll</a:t>
            </a:r>
            <a:endParaRPr lang="ko-KR" altLang="en-US" sz="10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2CA72-EA1B-4750-A496-8EAE53AB7C24}"/>
              </a:ext>
            </a:extLst>
          </p:cNvPr>
          <p:cNvSpPr txBox="1"/>
          <p:nvPr/>
        </p:nvSpPr>
        <p:spPr>
          <a:xfrm>
            <a:off x="2519577" y="256543"/>
            <a:ext cx="7204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회사소개        개발분야       개발실적       인재채용       고객지원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B762CC0-28A7-4B86-A3CC-D5D588D35ECB}"/>
              </a:ext>
            </a:extLst>
          </p:cNvPr>
          <p:cNvGrpSpPr/>
          <p:nvPr/>
        </p:nvGrpSpPr>
        <p:grpSpPr>
          <a:xfrm>
            <a:off x="593508" y="48362"/>
            <a:ext cx="1089106" cy="733902"/>
            <a:chOff x="593508" y="48362"/>
            <a:chExt cx="1089106" cy="733902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C2B2F357-F4F2-4A83-95CC-A2CEBD83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350" y="48362"/>
              <a:ext cx="393422" cy="45426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7854D0-BB1A-4609-89D6-F30042B267CB}"/>
                </a:ext>
              </a:extLst>
            </p:cNvPr>
            <p:cNvSpPr txBox="1"/>
            <p:nvPr/>
          </p:nvSpPr>
          <p:spPr>
            <a:xfrm>
              <a:off x="593508" y="505265"/>
              <a:ext cx="10891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(</a:t>
              </a:r>
              <a:r>
                <a:rPr lang="ko-KR" altLang="en-US" sz="1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주</a:t>
              </a:r>
              <a:r>
                <a:rPr lang="en-US" altLang="ko-KR" sz="1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)SDY</a:t>
              </a:r>
              <a:r>
                <a:rPr lang="ko-KR" altLang="en-US" sz="1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개발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B802BE5-8F61-4B45-B22D-93A07791DB59}"/>
              </a:ext>
            </a:extLst>
          </p:cNvPr>
          <p:cNvGrpSpPr/>
          <p:nvPr/>
        </p:nvGrpSpPr>
        <p:grpSpPr>
          <a:xfrm>
            <a:off x="10964900" y="359025"/>
            <a:ext cx="285750" cy="158242"/>
            <a:chOff x="8141963" y="-637767"/>
            <a:chExt cx="285750" cy="158242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A9C27D3C-E36C-4132-9013-46445B94C394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63" y="-637767"/>
              <a:ext cx="2857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43B9198B-A6C2-4345-8BB4-794B492D96C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63" y="-557678"/>
              <a:ext cx="2857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22F3362-594A-4659-B1A6-D832DBA72B24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63" y="-479525"/>
              <a:ext cx="2857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0FCBFA28-A138-4114-9011-44B7D413C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9166"/>
            <a:ext cx="12192000" cy="60988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729210-0D5C-4DBF-9192-D4C9AAD385E2}"/>
              </a:ext>
            </a:extLst>
          </p:cNvPr>
          <p:cNvSpPr txBox="1"/>
          <p:nvPr/>
        </p:nvSpPr>
        <p:spPr>
          <a:xfrm>
            <a:off x="2082910" y="3035129"/>
            <a:ext cx="79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성장의 결실</a:t>
            </a:r>
            <a:r>
              <a:rPr lang="en-US" altLang="ko-KR" sz="3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가치를 높이는 개발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1C738-FAEE-40CC-8EA2-B2E0BC9F478F}"/>
              </a:ext>
            </a:extLst>
          </p:cNvPr>
          <p:cNvSpPr txBox="1"/>
          <p:nvPr/>
        </p:nvSpPr>
        <p:spPr>
          <a:xfrm>
            <a:off x="2999232" y="3835177"/>
            <a:ext cx="619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SDY</a:t>
            </a:r>
            <a:r>
              <a:rPr lang="ko-KR" altLang="en-US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개발만의 기술력과 노하우를 바탕으로</a:t>
            </a:r>
            <a:endParaRPr lang="en-US" altLang="ko-KR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개발사업의 새로운 방향을 제시합니다</a:t>
            </a:r>
            <a:r>
              <a:rPr lang="en-US" altLang="ko-KR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9" name="1/2 액자 18">
            <a:extLst>
              <a:ext uri="{FF2B5EF4-FFF2-40B4-BE49-F238E27FC236}">
                <a16:creationId xmlns:a16="http://schemas.microsoft.com/office/drawing/2014/main" id="{CB96CEE8-6CD1-46E5-8036-352B8B580066}"/>
              </a:ext>
            </a:extLst>
          </p:cNvPr>
          <p:cNvSpPr/>
          <p:nvPr/>
        </p:nvSpPr>
        <p:spPr>
          <a:xfrm rot="8100000" flipH="1" flipV="1">
            <a:off x="248506" y="3399922"/>
            <a:ext cx="217493" cy="217493"/>
          </a:xfrm>
          <a:prstGeom prst="halfFrame">
            <a:avLst>
              <a:gd name="adj1" fmla="val 14728"/>
              <a:gd name="adj2" fmla="val 145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20" name="1/2 액자 19">
            <a:extLst>
              <a:ext uri="{FF2B5EF4-FFF2-40B4-BE49-F238E27FC236}">
                <a16:creationId xmlns:a16="http://schemas.microsoft.com/office/drawing/2014/main" id="{4B4F7B20-81FF-471B-A5C3-83DE9DDCA932}"/>
              </a:ext>
            </a:extLst>
          </p:cNvPr>
          <p:cNvSpPr/>
          <p:nvPr/>
        </p:nvSpPr>
        <p:spPr>
          <a:xfrm rot="8100000">
            <a:off x="11721569" y="3414147"/>
            <a:ext cx="221165" cy="221165"/>
          </a:xfrm>
          <a:prstGeom prst="halfFrame">
            <a:avLst>
              <a:gd name="adj1" fmla="val 14728"/>
              <a:gd name="adj2" fmla="val 145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29" name="순서도: 수행의 시작/종료 28">
            <a:extLst>
              <a:ext uri="{FF2B5EF4-FFF2-40B4-BE49-F238E27FC236}">
                <a16:creationId xmlns:a16="http://schemas.microsoft.com/office/drawing/2014/main" id="{184CE9CA-7087-4426-8FA5-5AC7E281F0D9}"/>
              </a:ext>
            </a:extLst>
          </p:cNvPr>
          <p:cNvSpPr/>
          <p:nvPr/>
        </p:nvSpPr>
        <p:spPr>
          <a:xfrm rot="5400000">
            <a:off x="5942023" y="6416175"/>
            <a:ext cx="327004" cy="180974"/>
          </a:xfrm>
          <a:prstGeom prst="flowChartTermina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0" name="순서도: 수행의 시작/종료 29">
            <a:extLst>
              <a:ext uri="{FF2B5EF4-FFF2-40B4-BE49-F238E27FC236}">
                <a16:creationId xmlns:a16="http://schemas.microsoft.com/office/drawing/2014/main" id="{1259C747-9E3E-4CC8-8D01-15E9655BECF7}"/>
              </a:ext>
            </a:extLst>
          </p:cNvPr>
          <p:cNvSpPr/>
          <p:nvPr/>
        </p:nvSpPr>
        <p:spPr>
          <a:xfrm rot="5400000">
            <a:off x="6058578" y="6409066"/>
            <a:ext cx="92843" cy="45719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675C3B-91C4-4599-97AE-7A03E42834E0}"/>
              </a:ext>
            </a:extLst>
          </p:cNvPr>
          <p:cNvSpPr txBox="1"/>
          <p:nvPr/>
        </p:nvSpPr>
        <p:spPr>
          <a:xfrm>
            <a:off x="5813824" y="6070576"/>
            <a:ext cx="5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Scroll</a:t>
            </a:r>
            <a:endParaRPr lang="ko-KR" altLang="en-US" sz="10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503CDBC5-768E-425A-BFAC-B279970B492B}"/>
              </a:ext>
            </a:extLst>
          </p:cNvPr>
          <p:cNvSpPr/>
          <p:nvPr/>
        </p:nvSpPr>
        <p:spPr>
          <a:xfrm>
            <a:off x="5897841" y="4614544"/>
            <a:ext cx="99775" cy="997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974CD070-2EB7-4265-AACF-1530BF286845}"/>
              </a:ext>
            </a:extLst>
          </p:cNvPr>
          <p:cNvSpPr/>
          <p:nvPr/>
        </p:nvSpPr>
        <p:spPr>
          <a:xfrm>
            <a:off x="6204308" y="4614544"/>
            <a:ext cx="99775" cy="99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41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E6C3743F-3E48-4ABD-9909-631FCCD5DB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7" y="1298134"/>
            <a:ext cx="6259398" cy="4721444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AEEA0E1C-2F98-4135-B06F-A3F136C3B10B}"/>
              </a:ext>
            </a:extLst>
          </p:cNvPr>
          <p:cNvGrpSpPr/>
          <p:nvPr/>
        </p:nvGrpSpPr>
        <p:grpSpPr>
          <a:xfrm>
            <a:off x="0" y="46482"/>
            <a:ext cx="12192000" cy="782264"/>
            <a:chOff x="0" y="-95624"/>
            <a:chExt cx="12192000" cy="782264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50BD0A9-E53B-495C-A543-98BA03461CA1}"/>
                </a:ext>
              </a:extLst>
            </p:cNvPr>
            <p:cNvSpPr/>
            <p:nvPr/>
          </p:nvSpPr>
          <p:spPr>
            <a:xfrm>
              <a:off x="0" y="-95624"/>
              <a:ext cx="12192000" cy="782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17E574-302E-4782-A1F5-3882B41067CC}"/>
                </a:ext>
              </a:extLst>
            </p:cNvPr>
            <p:cNvSpPr txBox="1"/>
            <p:nvPr/>
          </p:nvSpPr>
          <p:spPr>
            <a:xfrm>
              <a:off x="2519577" y="160919"/>
              <a:ext cx="7204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solidFill>
                    <a:srgbClr val="00ABE5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회사소개</a:t>
              </a:r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       개발분야       개발실적       인재채용       고객지원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1C42257-CEA8-48CC-B1F9-0630768A1DA2}"/>
                </a:ext>
              </a:extLst>
            </p:cNvPr>
            <p:cNvGrpSpPr/>
            <p:nvPr/>
          </p:nvGrpSpPr>
          <p:grpSpPr>
            <a:xfrm>
              <a:off x="593508" y="-47262"/>
              <a:ext cx="1089106" cy="733902"/>
              <a:chOff x="593508" y="48362"/>
              <a:chExt cx="1089106" cy="733902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FA474657-8073-4AB1-9137-BEB78AA7E3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50" y="48362"/>
                <a:ext cx="393422" cy="454261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70430A-7524-40FF-81A9-9F5A95C465B4}"/>
                  </a:ext>
                </a:extLst>
              </p:cNvPr>
              <p:cNvSpPr txBox="1"/>
              <p:nvPr/>
            </p:nvSpPr>
            <p:spPr>
              <a:xfrm>
                <a:off x="593508" y="505265"/>
                <a:ext cx="10891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(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주</a:t>
                </a:r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)SDY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개발</a:t>
                </a: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3A9A07-3BC6-481F-8A6C-0B9CDE588786}"/>
                </a:ext>
              </a:extLst>
            </p:cNvPr>
            <p:cNvGrpSpPr/>
            <p:nvPr/>
          </p:nvGrpSpPr>
          <p:grpSpPr>
            <a:xfrm>
              <a:off x="10964900" y="263401"/>
              <a:ext cx="285750" cy="158242"/>
              <a:chOff x="8141963" y="-637767"/>
              <a:chExt cx="285750" cy="158242"/>
            </a:xfrm>
          </p:grpSpPr>
          <p:cxnSp>
            <p:nvCxnSpPr>
              <p:cNvPr id="9" name="직선 연결선 8">
                <a:extLst>
                  <a:ext uri="{FF2B5EF4-FFF2-40B4-BE49-F238E27FC236}">
                    <a16:creationId xmlns:a16="http://schemas.microsoft.com/office/drawing/2014/main" id="{7862F4A1-A966-4B14-923C-9B36C734E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637767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004F985A-4967-4AF9-82EA-8E93E64BD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557678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192F5C68-9AF7-4669-9DAA-AAA29A25B6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479525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C6B9DC-A4F1-4461-BA8C-67D32655758D}"/>
              </a:ext>
            </a:extLst>
          </p:cNvPr>
          <p:cNvSpPr txBox="1"/>
          <p:nvPr/>
        </p:nvSpPr>
        <p:spPr>
          <a:xfrm>
            <a:off x="6513921" y="4255396"/>
            <a:ext cx="5678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행복한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추억과 이야기가 펼쳐지는 주거공간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, </a:t>
            </a: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업무효율성이 높아지는 비즈니스 오피스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,</a:t>
            </a: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편안한 휴식을 선사해주는 리조트 등 </a:t>
            </a:r>
            <a:endParaRPr lang="en-US" altLang="ko-KR" sz="12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pPr algn="ctr"/>
            <a:endParaRPr lang="en-US" altLang="ko-KR" sz="12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pPr algn="ctr"/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SDY</a:t>
            </a:r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개발과 함께 라면 어떠한 건축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, </a:t>
            </a:r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공사도 </a:t>
            </a:r>
            <a:endParaRPr lang="en-US" altLang="ko-KR" sz="12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특별한 가치와 생명을 얻을 수 있습니다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pPr algn="ctr"/>
            <a:endParaRPr lang="en-US" altLang="ko-KR" sz="12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고객 여러분께 진심으로 보답하는 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SDY</a:t>
            </a:r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개발이 되겠습니다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 </a:t>
            </a: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감사합니다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5E912D-BD90-4C9E-8101-46B5ED20484D}"/>
              </a:ext>
            </a:extLst>
          </p:cNvPr>
          <p:cNvSpPr txBox="1"/>
          <p:nvPr/>
        </p:nvSpPr>
        <p:spPr>
          <a:xfrm>
            <a:off x="6677975" y="2016050"/>
            <a:ext cx="534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SDY</a:t>
            </a:r>
            <a:r>
              <a:rPr lang="ko-KR" altLang="en-US" sz="1600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개발은 고객을 위한 </a:t>
            </a:r>
            <a:endParaRPr lang="en-US" altLang="ko-KR" sz="1600" dirty="0">
              <a:solidFill>
                <a:srgbClr val="005AAB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/>
            <a:r>
              <a:rPr lang="ko-KR" altLang="en-US" sz="1600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작품을 만든다는 마음가짐으로 시작하고 있습니다</a:t>
            </a:r>
            <a:r>
              <a:rPr lang="en-US" altLang="ko-KR" sz="1600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5299C-D1AC-4B90-BFE7-6AB42D65342D}"/>
              </a:ext>
            </a:extLst>
          </p:cNvPr>
          <p:cNvSpPr txBox="1"/>
          <p:nvPr/>
        </p:nvSpPr>
        <p:spPr>
          <a:xfrm>
            <a:off x="8115474" y="1362683"/>
            <a:ext cx="24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회사소개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1FA145-7A4A-47C3-B72F-20BDD873F55E}"/>
              </a:ext>
            </a:extLst>
          </p:cNvPr>
          <p:cNvSpPr txBox="1"/>
          <p:nvPr/>
        </p:nvSpPr>
        <p:spPr>
          <a:xfrm>
            <a:off x="6513921" y="2914820"/>
            <a:ext cx="5678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SDY</a:t>
            </a:r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개발은 다양한 분야에서 뛰어난 기술력과 탄탄한 경험을</a:t>
            </a:r>
            <a:endParaRPr lang="en-US" altLang="ko-KR" sz="12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바탕으로 대한민국 개발 산업을 선도하고 있습니다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pPr algn="ctr"/>
            <a:endParaRPr lang="en-US" altLang="ko-KR" sz="12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또한 완성만이 목표가 아닌 </a:t>
            </a:r>
            <a:endParaRPr lang="en-US" altLang="ko-KR" sz="12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고객의 만족을 최우선으로 하여 사용하는 이들이</a:t>
            </a:r>
            <a:endParaRPr lang="en-US" altLang="ko-KR" sz="12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편안함과 편리함을 느낄 수 있도록 최선을 다하고 있습니다</a:t>
            </a:r>
            <a:r>
              <a:rPr lang="en-US" altLang="ko-KR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pPr algn="ctr"/>
            <a:r>
              <a:rPr lang="ko-KR" altLang="en-US" sz="12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endParaRPr lang="en-US" altLang="ko-KR" sz="12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356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3A4DA04-C8B9-4A98-8320-C9D6DF784B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12" y="893898"/>
            <a:ext cx="8749855" cy="559174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6B5DB2E-2248-4C38-AB90-489DFAE3179C}"/>
              </a:ext>
            </a:extLst>
          </p:cNvPr>
          <p:cNvSpPr/>
          <p:nvPr/>
        </p:nvSpPr>
        <p:spPr>
          <a:xfrm>
            <a:off x="6932366" y="893899"/>
            <a:ext cx="4562573" cy="5591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75FB29-DE11-4D7F-A12E-58DD41859170}"/>
              </a:ext>
            </a:extLst>
          </p:cNvPr>
          <p:cNvGrpSpPr/>
          <p:nvPr/>
        </p:nvGrpSpPr>
        <p:grpSpPr>
          <a:xfrm>
            <a:off x="0" y="-95624"/>
            <a:ext cx="12192000" cy="782264"/>
            <a:chOff x="0" y="-95624"/>
            <a:chExt cx="12192000" cy="782264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4E9AA11-8EAB-47E1-A267-47097DC7A5A0}"/>
                </a:ext>
              </a:extLst>
            </p:cNvPr>
            <p:cNvSpPr/>
            <p:nvPr/>
          </p:nvSpPr>
          <p:spPr>
            <a:xfrm>
              <a:off x="0" y="-95624"/>
              <a:ext cx="12192000" cy="782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A05554-BA3D-487A-8FA7-64D433181770}"/>
                </a:ext>
              </a:extLst>
            </p:cNvPr>
            <p:cNvSpPr txBox="1"/>
            <p:nvPr/>
          </p:nvSpPr>
          <p:spPr>
            <a:xfrm>
              <a:off x="2519577" y="160919"/>
              <a:ext cx="7204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회사소개        </a:t>
              </a:r>
              <a:r>
                <a:rPr lang="ko-KR" altLang="en-US" sz="1600" dirty="0">
                  <a:solidFill>
                    <a:srgbClr val="00ABE5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개발분야</a:t>
              </a:r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      개발실적       인재채용       고객지원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0861A44F-6C9F-4420-BDF1-B44AD7BDC40E}"/>
                </a:ext>
              </a:extLst>
            </p:cNvPr>
            <p:cNvGrpSpPr/>
            <p:nvPr/>
          </p:nvGrpSpPr>
          <p:grpSpPr>
            <a:xfrm>
              <a:off x="593508" y="-47262"/>
              <a:ext cx="1089106" cy="733902"/>
              <a:chOff x="593508" y="48362"/>
              <a:chExt cx="1089106" cy="733902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AED3434E-2FB1-46C0-9478-5A1F46CCC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50" y="48362"/>
                <a:ext cx="393422" cy="454261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043EB4-3A50-4189-B747-2855732F6ED8}"/>
                  </a:ext>
                </a:extLst>
              </p:cNvPr>
              <p:cNvSpPr txBox="1"/>
              <p:nvPr/>
            </p:nvSpPr>
            <p:spPr>
              <a:xfrm>
                <a:off x="593508" y="505265"/>
                <a:ext cx="10891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(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주</a:t>
                </a:r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)SDY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개발</a:t>
                </a: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69D908AF-CC79-40D7-AADD-98AFFA8B0B78}"/>
                </a:ext>
              </a:extLst>
            </p:cNvPr>
            <p:cNvGrpSpPr/>
            <p:nvPr/>
          </p:nvGrpSpPr>
          <p:grpSpPr>
            <a:xfrm>
              <a:off x="10964900" y="263401"/>
              <a:ext cx="285750" cy="158242"/>
              <a:chOff x="8141963" y="-637767"/>
              <a:chExt cx="285750" cy="158242"/>
            </a:xfrm>
          </p:grpSpPr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B4C9E396-9B35-4132-908A-CC3C27FDD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637767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C37E1F0E-886F-4496-9367-61966CF05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557678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167FDAF6-EBD6-40EF-9D4D-277BECE93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479525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F58E164-3655-473B-A91D-BAF8E00E0D76}"/>
              </a:ext>
            </a:extLst>
          </p:cNvPr>
          <p:cNvSpPr txBox="1"/>
          <p:nvPr/>
        </p:nvSpPr>
        <p:spPr>
          <a:xfrm>
            <a:off x="8142001" y="972554"/>
            <a:ext cx="247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개발분야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B446F68-231C-4AD8-9AFA-0C2E7C4C08C7}"/>
              </a:ext>
            </a:extLst>
          </p:cNvPr>
          <p:cNvSpPr/>
          <p:nvPr/>
        </p:nvSpPr>
        <p:spPr>
          <a:xfrm>
            <a:off x="7144634" y="2702659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아파트</a:t>
            </a:r>
          </a:p>
        </p:txBody>
      </p:sp>
      <p:sp>
        <p:nvSpPr>
          <p:cNvPr id="8" name="1/2 액자 7">
            <a:extLst>
              <a:ext uri="{FF2B5EF4-FFF2-40B4-BE49-F238E27FC236}">
                <a16:creationId xmlns:a16="http://schemas.microsoft.com/office/drawing/2014/main" id="{2D9855D2-8880-453B-BA17-19D12B2E442E}"/>
              </a:ext>
            </a:extLst>
          </p:cNvPr>
          <p:cNvSpPr/>
          <p:nvPr/>
        </p:nvSpPr>
        <p:spPr>
          <a:xfrm rot="8100000" flipH="1" flipV="1">
            <a:off x="248506" y="3428203"/>
            <a:ext cx="217493" cy="217493"/>
          </a:xfrm>
          <a:prstGeom prst="halfFrame">
            <a:avLst>
              <a:gd name="adj1" fmla="val 14728"/>
              <a:gd name="adj2" fmla="val 14594"/>
            </a:avLst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26" name="1/2 액자 25">
            <a:extLst>
              <a:ext uri="{FF2B5EF4-FFF2-40B4-BE49-F238E27FC236}">
                <a16:creationId xmlns:a16="http://schemas.microsoft.com/office/drawing/2014/main" id="{568FC1D5-ED18-400D-9A44-4F9D1F86301D}"/>
              </a:ext>
            </a:extLst>
          </p:cNvPr>
          <p:cNvSpPr/>
          <p:nvPr/>
        </p:nvSpPr>
        <p:spPr>
          <a:xfrm rot="8100000">
            <a:off x="11721569" y="3404720"/>
            <a:ext cx="221165" cy="221165"/>
          </a:xfrm>
          <a:prstGeom prst="halfFrame">
            <a:avLst>
              <a:gd name="adj1" fmla="val 14728"/>
              <a:gd name="adj2" fmla="val 14594"/>
            </a:avLst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72624E07-6AB9-4B05-B2AD-1130032CAE76}"/>
              </a:ext>
            </a:extLst>
          </p:cNvPr>
          <p:cNvSpPr/>
          <p:nvPr/>
        </p:nvSpPr>
        <p:spPr>
          <a:xfrm>
            <a:off x="8027568" y="1453105"/>
            <a:ext cx="711778" cy="711778"/>
          </a:xfrm>
          <a:prstGeom prst="ellipse">
            <a:avLst/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505E14AF-9FEF-47B3-9505-33D9A4237063}"/>
              </a:ext>
            </a:extLst>
          </p:cNvPr>
          <p:cNvSpPr/>
          <p:nvPr/>
        </p:nvSpPr>
        <p:spPr>
          <a:xfrm>
            <a:off x="8992651" y="1450108"/>
            <a:ext cx="711778" cy="7117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C0DC2355-0F61-4374-A959-D329E1117D1A}"/>
              </a:ext>
            </a:extLst>
          </p:cNvPr>
          <p:cNvSpPr/>
          <p:nvPr/>
        </p:nvSpPr>
        <p:spPr>
          <a:xfrm>
            <a:off x="9957734" y="1447584"/>
            <a:ext cx="711778" cy="7117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0E21FF53-588C-4CCB-ADE6-211C8C2701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5"/>
          <a:stretch/>
        </p:blipFill>
        <p:spPr>
          <a:xfrm>
            <a:off x="8039778" y="1476236"/>
            <a:ext cx="687357" cy="554803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8B6240FF-5B2D-41B9-873E-D5B42C8941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1"/>
          <a:stretch/>
        </p:blipFill>
        <p:spPr>
          <a:xfrm>
            <a:off x="9014145" y="1484095"/>
            <a:ext cx="655920" cy="549392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5D10E8BA-529F-4E92-BE86-DB65FAD50F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4"/>
          <a:stretch/>
        </p:blipFill>
        <p:spPr>
          <a:xfrm>
            <a:off x="10027436" y="1567388"/>
            <a:ext cx="572373" cy="471498"/>
          </a:xfrm>
          <a:prstGeom prst="rect">
            <a:avLst/>
          </a:prstGeom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AD5B289D-30DF-49EB-AD5A-CC039751F9A9}"/>
              </a:ext>
            </a:extLst>
          </p:cNvPr>
          <p:cNvSpPr/>
          <p:nvPr/>
        </p:nvSpPr>
        <p:spPr>
          <a:xfrm>
            <a:off x="8108380" y="2174109"/>
            <a:ext cx="5501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아파트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358D62A-80FD-40C1-AB48-41EF95E13DCE}"/>
              </a:ext>
            </a:extLst>
          </p:cNvPr>
          <p:cNvSpPr/>
          <p:nvPr/>
        </p:nvSpPr>
        <p:spPr>
          <a:xfrm>
            <a:off x="9015733" y="2174109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7F7F7F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공동주택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83E45F4-2646-4564-A218-415377BF7995}"/>
              </a:ext>
            </a:extLst>
          </p:cNvPr>
          <p:cNvSpPr/>
          <p:nvPr/>
        </p:nvSpPr>
        <p:spPr>
          <a:xfrm>
            <a:off x="9990456" y="2174363"/>
            <a:ext cx="6463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7F7F7F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공용시설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2B0B97C-0DD2-47DA-B3EB-2717211FE61D}"/>
              </a:ext>
            </a:extLst>
          </p:cNvPr>
          <p:cNvSpPr/>
          <p:nvPr/>
        </p:nvSpPr>
        <p:spPr>
          <a:xfrm>
            <a:off x="7991518" y="2819606"/>
            <a:ext cx="1133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Apartment</a:t>
            </a:r>
            <a:endParaRPr lang="ko-KR" altLang="en-US" sz="1200" b="1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5AC1B3-0064-4269-B4F6-8EE2CEB76FA2}"/>
              </a:ext>
            </a:extLst>
          </p:cNvPr>
          <p:cNvSpPr txBox="1"/>
          <p:nvPr/>
        </p:nvSpPr>
        <p:spPr>
          <a:xfrm>
            <a:off x="7144634" y="3863476"/>
            <a:ext cx="43503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SDY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개발은 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‘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고품격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’, ‘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편안함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’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을 우선으로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생각하고 있으며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,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힐스테이트 동인 센트럴 등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다양한 아파트 개발에 앞장서고 있습니다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현재에 만족하지 않고 고객의 편안함을 위해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설계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, 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시행까지 고객의 만족감을 높일 수 있는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아파트 시행에 앞장서겠습니다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63081F-49DF-453E-A32E-3C19F1ED2875}"/>
              </a:ext>
            </a:extLst>
          </p:cNvPr>
          <p:cNvSpPr txBox="1"/>
          <p:nvPr/>
        </p:nvSpPr>
        <p:spPr>
          <a:xfrm>
            <a:off x="7087573" y="3387023"/>
            <a:ext cx="647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‘</a:t>
            </a:r>
            <a:r>
              <a:rPr lang="ko-KR" altLang="en-US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완공</a:t>
            </a:r>
            <a:r>
              <a:rPr lang="en-US" altLang="ko-KR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’</a:t>
            </a:r>
            <a:r>
              <a:rPr lang="ko-KR" altLang="en-US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보다 </a:t>
            </a:r>
            <a:r>
              <a:rPr lang="en-US" altLang="ko-KR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‘</a:t>
            </a:r>
            <a:r>
              <a:rPr lang="ko-KR" altLang="en-US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고객만족</a:t>
            </a:r>
            <a:r>
              <a:rPr lang="en-US" altLang="ko-KR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’</a:t>
            </a:r>
            <a:r>
              <a:rPr lang="ko-KR" altLang="en-US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을</a:t>
            </a:r>
            <a:r>
              <a:rPr lang="en-US" altLang="ko-KR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r>
              <a:rPr lang="ko-KR" altLang="en-US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생각하겠습니다</a:t>
            </a:r>
            <a:r>
              <a:rPr lang="en-US" altLang="ko-KR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38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FC49F0-06EB-435E-A630-032F151812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12" y="858498"/>
            <a:ext cx="8749855" cy="559174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CE841C8-E59A-436F-BCDB-095CE12DF021}"/>
              </a:ext>
            </a:extLst>
          </p:cNvPr>
          <p:cNvSpPr/>
          <p:nvPr/>
        </p:nvSpPr>
        <p:spPr>
          <a:xfrm>
            <a:off x="6906115" y="858498"/>
            <a:ext cx="4562573" cy="5591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57A6E97-C2C5-4E67-B770-8D7F5308AC57}"/>
              </a:ext>
            </a:extLst>
          </p:cNvPr>
          <p:cNvGrpSpPr/>
          <p:nvPr/>
        </p:nvGrpSpPr>
        <p:grpSpPr>
          <a:xfrm>
            <a:off x="0" y="-95624"/>
            <a:ext cx="12192000" cy="782264"/>
            <a:chOff x="0" y="-95624"/>
            <a:chExt cx="12192000" cy="782264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0535074-BCD5-4683-8501-1BEC4924DA7F}"/>
                </a:ext>
              </a:extLst>
            </p:cNvPr>
            <p:cNvSpPr/>
            <p:nvPr/>
          </p:nvSpPr>
          <p:spPr>
            <a:xfrm>
              <a:off x="0" y="-95624"/>
              <a:ext cx="12192000" cy="782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5C93E0-EC7F-4268-BFAE-E253BCDC16AF}"/>
                </a:ext>
              </a:extLst>
            </p:cNvPr>
            <p:cNvSpPr txBox="1"/>
            <p:nvPr/>
          </p:nvSpPr>
          <p:spPr>
            <a:xfrm>
              <a:off x="2519577" y="160919"/>
              <a:ext cx="7204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회사소개        </a:t>
              </a:r>
              <a:r>
                <a:rPr lang="ko-KR" altLang="en-US" sz="1600" dirty="0">
                  <a:solidFill>
                    <a:srgbClr val="00ABE5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개발분야</a:t>
              </a:r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      개발실적       인재채용       고객지원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F09EFCD3-DE50-433A-8476-87A9C14772B8}"/>
                </a:ext>
              </a:extLst>
            </p:cNvPr>
            <p:cNvGrpSpPr/>
            <p:nvPr/>
          </p:nvGrpSpPr>
          <p:grpSpPr>
            <a:xfrm>
              <a:off x="593508" y="-47262"/>
              <a:ext cx="1089106" cy="733902"/>
              <a:chOff x="593508" y="48362"/>
              <a:chExt cx="1089106" cy="733902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66EADA69-6543-488D-AF51-C257D8D1E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50" y="48362"/>
                <a:ext cx="393422" cy="45426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0B4FB7-7768-41F4-9A6E-10B5B8686A25}"/>
                  </a:ext>
                </a:extLst>
              </p:cNvPr>
              <p:cNvSpPr txBox="1"/>
              <p:nvPr/>
            </p:nvSpPr>
            <p:spPr>
              <a:xfrm>
                <a:off x="593508" y="505265"/>
                <a:ext cx="10891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(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주</a:t>
                </a:r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)SDY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개발</a:t>
                </a: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01315D92-9370-41CB-A6D1-9C7FD9BA472E}"/>
                </a:ext>
              </a:extLst>
            </p:cNvPr>
            <p:cNvGrpSpPr/>
            <p:nvPr/>
          </p:nvGrpSpPr>
          <p:grpSpPr>
            <a:xfrm>
              <a:off x="10964900" y="263401"/>
              <a:ext cx="285750" cy="158242"/>
              <a:chOff x="8141963" y="-637767"/>
              <a:chExt cx="285750" cy="158242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4643EB4F-EC7C-4E88-B432-E0A17B566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637767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5E7A4507-8C15-4F35-B5A2-F3567E3B2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557678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7125EC2D-B762-40D1-89F9-E74BF3B5A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479525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1/2 액자 21">
            <a:extLst>
              <a:ext uri="{FF2B5EF4-FFF2-40B4-BE49-F238E27FC236}">
                <a16:creationId xmlns:a16="http://schemas.microsoft.com/office/drawing/2014/main" id="{B887EA72-8D9A-4598-B65E-A0B14CD1861A}"/>
              </a:ext>
            </a:extLst>
          </p:cNvPr>
          <p:cNvSpPr/>
          <p:nvPr/>
        </p:nvSpPr>
        <p:spPr>
          <a:xfrm rot="8100000" flipH="1" flipV="1">
            <a:off x="248506" y="3428203"/>
            <a:ext cx="217493" cy="217493"/>
          </a:xfrm>
          <a:prstGeom prst="halfFrame">
            <a:avLst>
              <a:gd name="adj1" fmla="val 14728"/>
              <a:gd name="adj2" fmla="val 14594"/>
            </a:avLst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3FF824-CDF4-46AF-9D44-E9960A7B5F4B}"/>
              </a:ext>
            </a:extLst>
          </p:cNvPr>
          <p:cNvSpPr txBox="1"/>
          <p:nvPr/>
        </p:nvSpPr>
        <p:spPr>
          <a:xfrm>
            <a:off x="8142001" y="992220"/>
            <a:ext cx="247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개발분야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19D0A84-8E75-40A7-8572-C8028C1F771D}"/>
              </a:ext>
            </a:extLst>
          </p:cNvPr>
          <p:cNvSpPr/>
          <p:nvPr/>
        </p:nvSpPr>
        <p:spPr>
          <a:xfrm>
            <a:off x="7160447" y="2730280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공동주택</a:t>
            </a:r>
          </a:p>
        </p:txBody>
      </p:sp>
      <p:sp>
        <p:nvSpPr>
          <p:cNvPr id="26" name="1/2 액자 25">
            <a:extLst>
              <a:ext uri="{FF2B5EF4-FFF2-40B4-BE49-F238E27FC236}">
                <a16:creationId xmlns:a16="http://schemas.microsoft.com/office/drawing/2014/main" id="{F07210CD-0500-4EAC-8537-177A52B2B23C}"/>
              </a:ext>
            </a:extLst>
          </p:cNvPr>
          <p:cNvSpPr/>
          <p:nvPr/>
        </p:nvSpPr>
        <p:spPr>
          <a:xfrm rot="8100000">
            <a:off x="11721569" y="3404720"/>
            <a:ext cx="221165" cy="221165"/>
          </a:xfrm>
          <a:prstGeom prst="halfFrame">
            <a:avLst>
              <a:gd name="adj1" fmla="val 14728"/>
              <a:gd name="adj2" fmla="val 14594"/>
            </a:avLst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2461120-521B-40EB-95BC-C8AB1BDE8F83}"/>
              </a:ext>
            </a:extLst>
          </p:cNvPr>
          <p:cNvSpPr/>
          <p:nvPr/>
        </p:nvSpPr>
        <p:spPr>
          <a:xfrm>
            <a:off x="8027568" y="1502270"/>
            <a:ext cx="711778" cy="71177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33A3DC69-69F7-4A4E-8601-267B0ABF9DE5}"/>
              </a:ext>
            </a:extLst>
          </p:cNvPr>
          <p:cNvSpPr/>
          <p:nvPr/>
        </p:nvSpPr>
        <p:spPr>
          <a:xfrm>
            <a:off x="8992651" y="1499273"/>
            <a:ext cx="711778" cy="711778"/>
          </a:xfrm>
          <a:prstGeom prst="ellipse">
            <a:avLst/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C0B82C6A-5B74-48B3-8B5E-C94F217D8FE8}"/>
              </a:ext>
            </a:extLst>
          </p:cNvPr>
          <p:cNvSpPr/>
          <p:nvPr/>
        </p:nvSpPr>
        <p:spPr>
          <a:xfrm>
            <a:off x="9957734" y="1496749"/>
            <a:ext cx="711778" cy="7117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743C40EC-FD9A-486F-A952-5E292872D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5"/>
          <a:stretch/>
        </p:blipFill>
        <p:spPr>
          <a:xfrm>
            <a:off x="8039778" y="1525401"/>
            <a:ext cx="687357" cy="55480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BD849AC-6DE8-4541-8F26-252B2A2CD5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1"/>
          <a:stretch/>
        </p:blipFill>
        <p:spPr>
          <a:xfrm>
            <a:off x="9014145" y="1533260"/>
            <a:ext cx="655920" cy="549392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3014087A-DB29-4274-8BB8-778A8A0584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4"/>
          <a:stretch/>
        </p:blipFill>
        <p:spPr>
          <a:xfrm>
            <a:off x="10027436" y="1616553"/>
            <a:ext cx="572373" cy="471498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5876987B-2B54-4191-8233-9FFDFB122988}"/>
              </a:ext>
            </a:extLst>
          </p:cNvPr>
          <p:cNvSpPr/>
          <p:nvPr/>
        </p:nvSpPr>
        <p:spPr>
          <a:xfrm>
            <a:off x="8108380" y="2223274"/>
            <a:ext cx="5501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7F7F7F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아파트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6EADCD4-21F1-4850-BE17-F5DD7C4BD70D}"/>
              </a:ext>
            </a:extLst>
          </p:cNvPr>
          <p:cNvSpPr/>
          <p:nvPr/>
        </p:nvSpPr>
        <p:spPr>
          <a:xfrm>
            <a:off x="9015733" y="2223274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공동주택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094896D-BAEB-4CAC-8820-3070290C10A3}"/>
              </a:ext>
            </a:extLst>
          </p:cNvPr>
          <p:cNvSpPr/>
          <p:nvPr/>
        </p:nvSpPr>
        <p:spPr>
          <a:xfrm>
            <a:off x="9990456" y="2223528"/>
            <a:ext cx="6463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7F7F7F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공용시설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36CD6F6-0B27-403A-9C6E-356FD6F3C9E8}"/>
              </a:ext>
            </a:extLst>
          </p:cNvPr>
          <p:cNvSpPr/>
          <p:nvPr/>
        </p:nvSpPr>
        <p:spPr>
          <a:xfrm>
            <a:off x="8271934" y="2863655"/>
            <a:ext cx="1825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Multi-unit dwelling</a:t>
            </a:r>
            <a:endParaRPr lang="ko-KR" altLang="en-US" sz="1400" b="1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C3EA64-BCBB-4813-9A38-7A2F353A827E}"/>
              </a:ext>
            </a:extLst>
          </p:cNvPr>
          <p:cNvSpPr txBox="1"/>
          <p:nvPr/>
        </p:nvSpPr>
        <p:spPr>
          <a:xfrm>
            <a:off x="7160447" y="3317120"/>
            <a:ext cx="43082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고</a:t>
            </a:r>
            <a:r>
              <a:rPr lang="ko-KR" altLang="en-US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품격 주거문화</a:t>
            </a:r>
            <a:r>
              <a:rPr lang="ko-KR" altLang="en-US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를 만들어 나갑니다</a:t>
            </a:r>
            <a:r>
              <a:rPr lang="en-US" altLang="ko-KR" sz="1600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endParaRPr lang="en-US" altLang="ko-KR" sz="16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또한 행복한 주거환경을 위한  지속적인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연구를 통해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주택성능개선을 위한 방법을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꾸준히 개발해 나가고 있습니다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‘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편안함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’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과 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‘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고품격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’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이라는 키워드에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맞춰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고객 여러분을  만족시킬 수 있는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공동주택 및 주거공간을 만들겠습니다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35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8E164-3655-473B-A91D-BAF8E00E0D76}"/>
              </a:ext>
            </a:extLst>
          </p:cNvPr>
          <p:cNvSpPr txBox="1"/>
          <p:nvPr/>
        </p:nvSpPr>
        <p:spPr>
          <a:xfrm>
            <a:off x="4858512" y="313916"/>
            <a:ext cx="247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개발분야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2745EC5-6F16-4124-A210-C0FA94458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4791" y="854777"/>
            <a:ext cx="8655805" cy="558465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496A4233-9EA9-4C1B-B884-58AAE15B570B}"/>
              </a:ext>
            </a:extLst>
          </p:cNvPr>
          <p:cNvSpPr/>
          <p:nvPr/>
        </p:nvSpPr>
        <p:spPr>
          <a:xfrm>
            <a:off x="6960100" y="854777"/>
            <a:ext cx="4556768" cy="5591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83CADA1-2163-4720-8312-1708659253D5}"/>
              </a:ext>
            </a:extLst>
          </p:cNvPr>
          <p:cNvGrpSpPr/>
          <p:nvPr/>
        </p:nvGrpSpPr>
        <p:grpSpPr>
          <a:xfrm>
            <a:off x="0" y="-95624"/>
            <a:ext cx="12192000" cy="782264"/>
            <a:chOff x="0" y="-95624"/>
            <a:chExt cx="12192000" cy="782264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F747BC2-E4A3-4D62-A5A8-0E53AE350C16}"/>
                </a:ext>
              </a:extLst>
            </p:cNvPr>
            <p:cNvSpPr/>
            <p:nvPr/>
          </p:nvSpPr>
          <p:spPr>
            <a:xfrm>
              <a:off x="0" y="-95624"/>
              <a:ext cx="12192000" cy="782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9D93A4-F569-437C-802D-3E38998F82ED}"/>
                </a:ext>
              </a:extLst>
            </p:cNvPr>
            <p:cNvSpPr txBox="1"/>
            <p:nvPr/>
          </p:nvSpPr>
          <p:spPr>
            <a:xfrm>
              <a:off x="2519577" y="160919"/>
              <a:ext cx="7204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회사소개        </a:t>
              </a:r>
              <a:r>
                <a:rPr lang="ko-KR" altLang="en-US" sz="1600" dirty="0">
                  <a:solidFill>
                    <a:srgbClr val="00ABE5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개발분야</a:t>
              </a:r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      개발실적       인재채용       고객지원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E0DEF0D-0A75-4679-93F8-ABA2F78C7B15}"/>
                </a:ext>
              </a:extLst>
            </p:cNvPr>
            <p:cNvGrpSpPr/>
            <p:nvPr/>
          </p:nvGrpSpPr>
          <p:grpSpPr>
            <a:xfrm>
              <a:off x="593508" y="-47262"/>
              <a:ext cx="1089106" cy="733902"/>
              <a:chOff x="593508" y="48362"/>
              <a:chExt cx="1089106" cy="733902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2B186157-5FC6-49CF-B230-BA0BA0A4E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50" y="48362"/>
                <a:ext cx="393422" cy="454261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BA8D82-5E55-4F5F-9671-976002D9A640}"/>
                  </a:ext>
                </a:extLst>
              </p:cNvPr>
              <p:cNvSpPr txBox="1"/>
              <p:nvPr/>
            </p:nvSpPr>
            <p:spPr>
              <a:xfrm>
                <a:off x="593508" y="505265"/>
                <a:ext cx="10891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(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주</a:t>
                </a:r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)SDY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개발</a:t>
                </a: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4C48650E-5A63-4108-9177-C3C09F2212CF}"/>
                </a:ext>
              </a:extLst>
            </p:cNvPr>
            <p:cNvGrpSpPr/>
            <p:nvPr/>
          </p:nvGrpSpPr>
          <p:grpSpPr>
            <a:xfrm>
              <a:off x="10964900" y="263401"/>
              <a:ext cx="285750" cy="158242"/>
              <a:chOff x="8141963" y="-637767"/>
              <a:chExt cx="285750" cy="158242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8671B018-C5F5-4160-A880-29FE442A6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637767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DFDADDCF-B8B8-4E20-AE7B-3D1DFDE92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557678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06DCDC14-9C1A-47FE-B9C5-12B21D25F8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479525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1/2 액자 25">
            <a:extLst>
              <a:ext uri="{FF2B5EF4-FFF2-40B4-BE49-F238E27FC236}">
                <a16:creationId xmlns:a16="http://schemas.microsoft.com/office/drawing/2014/main" id="{488B69B2-1DB9-41C6-B457-6E3A442781C0}"/>
              </a:ext>
            </a:extLst>
          </p:cNvPr>
          <p:cNvSpPr/>
          <p:nvPr/>
        </p:nvSpPr>
        <p:spPr>
          <a:xfrm rot="8100000" flipH="1" flipV="1">
            <a:off x="248506" y="3415503"/>
            <a:ext cx="217493" cy="217493"/>
          </a:xfrm>
          <a:prstGeom prst="halfFrame">
            <a:avLst>
              <a:gd name="adj1" fmla="val 14728"/>
              <a:gd name="adj2" fmla="val 14594"/>
            </a:avLst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27" name="1/2 액자 26">
            <a:extLst>
              <a:ext uri="{FF2B5EF4-FFF2-40B4-BE49-F238E27FC236}">
                <a16:creationId xmlns:a16="http://schemas.microsoft.com/office/drawing/2014/main" id="{42789EF1-4CC7-459B-A7D1-663E1B761D88}"/>
              </a:ext>
            </a:extLst>
          </p:cNvPr>
          <p:cNvSpPr/>
          <p:nvPr/>
        </p:nvSpPr>
        <p:spPr>
          <a:xfrm rot="8100000">
            <a:off x="11721569" y="3404720"/>
            <a:ext cx="221165" cy="221165"/>
          </a:xfrm>
          <a:prstGeom prst="halfFrame">
            <a:avLst>
              <a:gd name="adj1" fmla="val 14728"/>
              <a:gd name="adj2" fmla="val 14594"/>
            </a:avLst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5AA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949AC0-0224-4CC9-AE72-F988F3A3564D}"/>
              </a:ext>
            </a:extLst>
          </p:cNvPr>
          <p:cNvSpPr txBox="1"/>
          <p:nvPr/>
        </p:nvSpPr>
        <p:spPr>
          <a:xfrm>
            <a:off x="8142001" y="1041382"/>
            <a:ext cx="247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개발분야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BFB5F74-7359-4489-8A52-7C7C143739AC}"/>
              </a:ext>
            </a:extLst>
          </p:cNvPr>
          <p:cNvSpPr/>
          <p:nvPr/>
        </p:nvSpPr>
        <p:spPr>
          <a:xfrm>
            <a:off x="7173645" y="2742139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공용시설</a:t>
            </a: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C3966FA1-A492-4764-BAC6-8241F404F165}"/>
              </a:ext>
            </a:extLst>
          </p:cNvPr>
          <p:cNvSpPr/>
          <p:nvPr/>
        </p:nvSpPr>
        <p:spPr>
          <a:xfrm>
            <a:off x="8027568" y="1512103"/>
            <a:ext cx="711778" cy="71177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F80FB245-FC99-4285-BC88-C4EA8BF38C50}"/>
              </a:ext>
            </a:extLst>
          </p:cNvPr>
          <p:cNvSpPr/>
          <p:nvPr/>
        </p:nvSpPr>
        <p:spPr>
          <a:xfrm>
            <a:off x="8992651" y="1509106"/>
            <a:ext cx="711778" cy="7117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D938FFDE-1CB6-428A-9F00-AC2E20622ACB}"/>
              </a:ext>
            </a:extLst>
          </p:cNvPr>
          <p:cNvSpPr/>
          <p:nvPr/>
        </p:nvSpPr>
        <p:spPr>
          <a:xfrm>
            <a:off x="9957734" y="1506582"/>
            <a:ext cx="711778" cy="711778"/>
          </a:xfrm>
          <a:prstGeom prst="ellipse">
            <a:avLst/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A5DAD68F-B4D6-4343-BA64-408361AA8E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5"/>
          <a:stretch/>
        </p:blipFill>
        <p:spPr>
          <a:xfrm>
            <a:off x="8039778" y="1535234"/>
            <a:ext cx="687357" cy="554803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86F1EFD5-4258-4E8A-9550-24EEBC59B8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1"/>
          <a:stretch/>
        </p:blipFill>
        <p:spPr>
          <a:xfrm>
            <a:off x="9014145" y="1543093"/>
            <a:ext cx="655920" cy="54939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93749DE6-0DEA-450B-81FD-848AF2890E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4"/>
          <a:stretch/>
        </p:blipFill>
        <p:spPr>
          <a:xfrm>
            <a:off x="10027436" y="1626386"/>
            <a:ext cx="572373" cy="471498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1D7F35CD-A8B1-478E-AF46-FD4E38787AFB}"/>
              </a:ext>
            </a:extLst>
          </p:cNvPr>
          <p:cNvSpPr/>
          <p:nvPr/>
        </p:nvSpPr>
        <p:spPr>
          <a:xfrm>
            <a:off x="8108380" y="2233107"/>
            <a:ext cx="5501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7F7F7F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아파트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A9E36EF-CBD9-4A20-915E-0FCFFBA796FC}"/>
              </a:ext>
            </a:extLst>
          </p:cNvPr>
          <p:cNvSpPr/>
          <p:nvPr/>
        </p:nvSpPr>
        <p:spPr>
          <a:xfrm>
            <a:off x="9015733" y="223310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7F7F7F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공동주택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D17008A-8D93-45A2-B10E-E222CAB586C7}"/>
              </a:ext>
            </a:extLst>
          </p:cNvPr>
          <p:cNvSpPr/>
          <p:nvPr/>
        </p:nvSpPr>
        <p:spPr>
          <a:xfrm>
            <a:off x="9990456" y="2233361"/>
            <a:ext cx="6463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공용시설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2764E85-9BDC-472C-83E4-F9A4C01F04DA}"/>
              </a:ext>
            </a:extLst>
          </p:cNvPr>
          <p:cNvSpPr/>
          <p:nvPr/>
        </p:nvSpPr>
        <p:spPr>
          <a:xfrm>
            <a:off x="8271934" y="2890401"/>
            <a:ext cx="1609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Common facility</a:t>
            </a:r>
            <a:endParaRPr lang="ko-KR" altLang="en-US" sz="1400" b="1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C0EE68-F018-4567-AC8C-7217D32F95AC}"/>
              </a:ext>
            </a:extLst>
          </p:cNvPr>
          <p:cNvSpPr txBox="1"/>
          <p:nvPr/>
        </p:nvSpPr>
        <p:spPr>
          <a:xfrm>
            <a:off x="7235814" y="3358915"/>
            <a:ext cx="485670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고객이 사용하는 것을</a:t>
            </a:r>
            <a:r>
              <a:rPr lang="en-US" altLang="ko-KR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r>
              <a:rPr lang="ko-KR" altLang="en-US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잊지 않겠습니다</a:t>
            </a:r>
            <a:r>
              <a:rPr lang="en-US" altLang="ko-KR" b="1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endParaRPr lang="en-US" altLang="ko-KR" sz="16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SDY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개발은 시설 안에서 행동할 사람들의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만족과 편의성을 생각하며 공간을 창조합니다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많은 인원이 공용시설을 사용하므로 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꼼꼼한 준비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, </a:t>
            </a:r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전문적인 설계로 고객이 편하게</a:t>
            </a:r>
            <a:endParaRPr lang="en-US" altLang="ko-KR" sz="1400" dirty="0"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시설을 사용할 수 있도록 노력하겠습니다</a:t>
            </a:r>
            <a:r>
              <a:rPr lang="en-US" altLang="ko-KR" sz="1400" dirty="0"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90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6B5DB2E-2248-4C38-AB90-489DFAE3179C}"/>
              </a:ext>
            </a:extLst>
          </p:cNvPr>
          <p:cNvSpPr/>
          <p:nvPr/>
        </p:nvSpPr>
        <p:spPr>
          <a:xfrm>
            <a:off x="582406" y="1997965"/>
            <a:ext cx="3783118" cy="365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rgbClr val="005AAB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힐스테이트 동인 센트럴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현장위치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대구광역시 중구 </a:t>
            </a:r>
            <a:r>
              <a:rPr lang="ko-KR" altLang="en-US" sz="1400" dirty="0" err="1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동인동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1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가 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235-1</a:t>
            </a:r>
          </a:p>
          <a:p>
            <a:r>
              <a:rPr lang="ko-KR" altLang="en-US" sz="1400" b="1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면적 및 세대 수 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: 91,011,46㎡ / 500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세대 </a:t>
            </a:r>
          </a:p>
          <a:p>
            <a:endParaRPr lang="ko-KR" altLang="en-US" sz="1400" dirty="0">
              <a:solidFill>
                <a:schemeClr val="tx1"/>
              </a:solidFill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600" b="1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건축공간의 패러다임을 바꾸다</a:t>
            </a:r>
            <a:r>
              <a:rPr lang="en-US" altLang="ko-KR" sz="1600" b="1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endParaRPr lang="en-US" altLang="ko-KR" sz="1400" dirty="0">
              <a:solidFill>
                <a:schemeClr val="tx1"/>
              </a:solidFill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SDY 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개발은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‘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고품격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’, ‘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미래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’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를 바탕으로 아름답고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,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 </a:t>
            </a:r>
            <a:endParaRPr lang="en-US" altLang="ko-KR" sz="1400" dirty="0">
              <a:solidFill>
                <a:schemeClr val="tx1"/>
              </a:solidFill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편안한 주거공간을 만들기 위해 노력하고 있습니다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endParaRPr lang="en-US" altLang="ko-KR" sz="1400" dirty="0">
              <a:solidFill>
                <a:schemeClr val="tx1"/>
              </a:solidFill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또한 단순히 주거공간만을 만드는 것이 아닌</a:t>
            </a:r>
            <a:endParaRPr lang="en-US" altLang="ko-KR" sz="1400" dirty="0">
              <a:solidFill>
                <a:schemeClr val="tx1"/>
              </a:solidFill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편안한 라이프 스타일을 창조하고자 합니다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  <a:p>
            <a:endParaRPr lang="en-US" altLang="ko-KR" sz="1400" dirty="0">
              <a:solidFill>
                <a:schemeClr val="tx1"/>
              </a:solidFill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SDY</a:t>
            </a:r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개발이 시행한 힐스테이트 동인 센트럴에서</a:t>
            </a:r>
            <a:endParaRPr lang="en-US" altLang="ko-KR" sz="1400" dirty="0">
              <a:solidFill>
                <a:schemeClr val="tx1"/>
              </a:solidFill>
              <a:latin typeface="나눔바른고딕 UltraLight" panose="00000300000000000000" pitchFamily="2" charset="-127"/>
              <a:ea typeface="나눔바른고딕 UltraLight" panose="00000300000000000000" pitchFamily="2" charset="-127"/>
            </a:endParaRPr>
          </a:p>
          <a:p>
            <a:r>
              <a:rPr lang="ko-KR" altLang="en-US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한 차원 높은 생활과 만족을 경험해보세요</a:t>
            </a:r>
            <a:r>
              <a:rPr lang="en-US" altLang="ko-KR" sz="1400" dirty="0">
                <a:solidFill>
                  <a:schemeClr val="tx1"/>
                </a:solidFill>
                <a:latin typeface="나눔바른고딕 UltraLight" panose="00000300000000000000" pitchFamily="2" charset="-127"/>
                <a:ea typeface="나눔바른고딕 UltraLight" panose="00000300000000000000" pitchFamily="2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68A569E-8D6E-47A9-9B50-61453B33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48" y="1128788"/>
            <a:ext cx="6917049" cy="5158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58E164-3655-473B-A91D-BAF8E00E0D76}"/>
              </a:ext>
            </a:extLst>
          </p:cNvPr>
          <p:cNvSpPr txBox="1"/>
          <p:nvPr/>
        </p:nvSpPr>
        <p:spPr>
          <a:xfrm>
            <a:off x="1800601" y="1269608"/>
            <a:ext cx="117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개발실적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EBDF46FA-33F6-4E28-B381-B166B639C272}"/>
              </a:ext>
            </a:extLst>
          </p:cNvPr>
          <p:cNvGrpSpPr/>
          <p:nvPr/>
        </p:nvGrpSpPr>
        <p:grpSpPr>
          <a:xfrm>
            <a:off x="0" y="-12501"/>
            <a:ext cx="12192000" cy="782264"/>
            <a:chOff x="0" y="-95624"/>
            <a:chExt cx="12192000" cy="782264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9A4239D-C1CB-4D89-A673-46CE5F9FB54C}"/>
                </a:ext>
              </a:extLst>
            </p:cNvPr>
            <p:cNvSpPr/>
            <p:nvPr/>
          </p:nvSpPr>
          <p:spPr>
            <a:xfrm>
              <a:off x="0" y="-95624"/>
              <a:ext cx="12192000" cy="782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FE36A-FAED-468D-885B-E43B956EBFC5}"/>
                </a:ext>
              </a:extLst>
            </p:cNvPr>
            <p:cNvSpPr txBox="1"/>
            <p:nvPr/>
          </p:nvSpPr>
          <p:spPr>
            <a:xfrm>
              <a:off x="2519577" y="160919"/>
              <a:ext cx="7204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회사소개        개발분야       </a:t>
              </a:r>
              <a:r>
                <a:rPr lang="ko-KR" altLang="en-US" sz="1600" dirty="0">
                  <a:solidFill>
                    <a:srgbClr val="00ABE5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개발실적</a:t>
              </a:r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      인재채용       고객지원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9D0E085D-1E52-4217-A12C-B67B05EFD2AF}"/>
                </a:ext>
              </a:extLst>
            </p:cNvPr>
            <p:cNvGrpSpPr/>
            <p:nvPr/>
          </p:nvGrpSpPr>
          <p:grpSpPr>
            <a:xfrm>
              <a:off x="593508" y="-47262"/>
              <a:ext cx="1089106" cy="733902"/>
              <a:chOff x="593508" y="48362"/>
              <a:chExt cx="1089106" cy="733902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ABEDF0B8-4C6D-4B55-81D8-0A973799E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50" y="48362"/>
                <a:ext cx="393422" cy="454261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6101E9-410F-4F40-BE80-0CD4EE43D408}"/>
                  </a:ext>
                </a:extLst>
              </p:cNvPr>
              <p:cNvSpPr txBox="1"/>
              <p:nvPr/>
            </p:nvSpPr>
            <p:spPr>
              <a:xfrm>
                <a:off x="593508" y="505265"/>
                <a:ext cx="10891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(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주</a:t>
                </a:r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)SDY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개발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F91A0BE8-7CE2-43DC-976F-A4CF0654FFB2}"/>
                </a:ext>
              </a:extLst>
            </p:cNvPr>
            <p:cNvGrpSpPr/>
            <p:nvPr/>
          </p:nvGrpSpPr>
          <p:grpSpPr>
            <a:xfrm>
              <a:off x="10964900" y="263401"/>
              <a:ext cx="285750" cy="158242"/>
              <a:chOff x="8141963" y="-637767"/>
              <a:chExt cx="285750" cy="158242"/>
            </a:xfrm>
          </p:grpSpPr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E5A0F008-1FD3-4E6C-A134-F813954FDE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637767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02D5F64A-1AF6-4116-9059-50B1A2F0C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557678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CF11824F-6DA6-4D2E-B43C-83B5BF278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479525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477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D543CF2-71BB-4C74-9F9D-2F0B769C42E3}"/>
              </a:ext>
            </a:extLst>
          </p:cNvPr>
          <p:cNvSpPr/>
          <p:nvPr/>
        </p:nvSpPr>
        <p:spPr>
          <a:xfrm>
            <a:off x="0" y="4988721"/>
            <a:ext cx="12192000" cy="18692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0BD39BC-2FE2-4013-A19F-F8092C6052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7" y="5027000"/>
            <a:ext cx="393422" cy="45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41B1C-D4F6-4E92-9A6C-59FA62CC7CAB}"/>
              </a:ext>
            </a:extLst>
          </p:cNvPr>
          <p:cNvSpPr txBox="1"/>
          <p:nvPr/>
        </p:nvSpPr>
        <p:spPr>
          <a:xfrm>
            <a:off x="395545" y="5481261"/>
            <a:ext cx="1089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</a:t>
            </a:r>
            <a:r>
              <a:rPr lang="en-US" altLang="ko-KR" sz="12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)SDY</a:t>
            </a:r>
            <a:r>
              <a:rPr lang="ko-KR" altLang="en-US" sz="12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E38151B-F816-4A41-9C66-8144321D7C9E}"/>
              </a:ext>
            </a:extLst>
          </p:cNvPr>
          <p:cNvCxnSpPr>
            <a:cxnSpLocks/>
          </p:cNvCxnSpPr>
          <p:nvPr/>
        </p:nvCxnSpPr>
        <p:spPr>
          <a:xfrm>
            <a:off x="527902" y="5858757"/>
            <a:ext cx="111236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F7FED9-4C6E-43E2-9F1D-A087C2D75C60}"/>
              </a:ext>
            </a:extLst>
          </p:cNvPr>
          <p:cNvSpPr txBox="1"/>
          <p:nvPr/>
        </p:nvSpPr>
        <p:spPr>
          <a:xfrm>
            <a:off x="10429567" y="5448281"/>
            <a:ext cx="1366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개인정보처리방침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99E3A-3E83-42F2-98D2-6FBBB9DBC41C}"/>
              </a:ext>
            </a:extLst>
          </p:cNvPr>
          <p:cNvSpPr txBox="1"/>
          <p:nvPr/>
        </p:nvSpPr>
        <p:spPr>
          <a:xfrm>
            <a:off x="9370243" y="6136937"/>
            <a:ext cx="1366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FAMILY SITE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57609A6-E8AE-45BF-BC18-5CDF8BB03082}"/>
              </a:ext>
            </a:extLst>
          </p:cNvPr>
          <p:cNvCxnSpPr>
            <a:cxnSpLocks/>
          </p:cNvCxnSpPr>
          <p:nvPr/>
        </p:nvCxnSpPr>
        <p:spPr>
          <a:xfrm>
            <a:off x="9568207" y="6490353"/>
            <a:ext cx="20833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/2 액자 14">
            <a:extLst>
              <a:ext uri="{FF2B5EF4-FFF2-40B4-BE49-F238E27FC236}">
                <a16:creationId xmlns:a16="http://schemas.microsoft.com/office/drawing/2014/main" id="{8ACD029F-B963-44F9-8FE1-B91BD6F208B0}"/>
              </a:ext>
            </a:extLst>
          </p:cNvPr>
          <p:cNvSpPr/>
          <p:nvPr/>
        </p:nvSpPr>
        <p:spPr>
          <a:xfrm rot="13500000">
            <a:off x="11496194" y="6160062"/>
            <a:ext cx="128683" cy="128683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5839A-ADDC-4C9E-89CF-B7C26E754340}"/>
              </a:ext>
            </a:extLst>
          </p:cNvPr>
          <p:cNvSpPr txBox="1"/>
          <p:nvPr/>
        </p:nvSpPr>
        <p:spPr>
          <a:xfrm>
            <a:off x="0" y="6021521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대구광역시 서구 팔달로 </a:t>
            </a:r>
            <a:r>
              <a:rPr lang="en-US" altLang="ko-KR" sz="1000" dirty="0">
                <a:solidFill>
                  <a:schemeClr val="bg1"/>
                </a:solidFill>
              </a:rPr>
              <a:t>34 3F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C82E2-FC63-4203-AC53-F987FF0AEBEC}"/>
              </a:ext>
            </a:extLst>
          </p:cNvPr>
          <p:cNvSpPr txBox="1"/>
          <p:nvPr/>
        </p:nvSpPr>
        <p:spPr>
          <a:xfrm>
            <a:off x="2205521" y="6010299"/>
            <a:ext cx="173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sdyco1@naver.com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0C883-D582-4518-B93E-CDAE12CF8A5D}"/>
              </a:ext>
            </a:extLst>
          </p:cNvPr>
          <p:cNvSpPr txBox="1"/>
          <p:nvPr/>
        </p:nvSpPr>
        <p:spPr>
          <a:xfrm>
            <a:off x="75756" y="6305427"/>
            <a:ext cx="3478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</a:rPr>
              <a:t>ⓒ</a:t>
            </a:r>
            <a:r>
              <a:rPr lang="en-US" altLang="ko-KR" sz="1000" dirty="0">
                <a:solidFill>
                  <a:schemeClr val="bg1"/>
                </a:solidFill>
              </a:rPr>
              <a:t>2020 SDY</a:t>
            </a:r>
            <a:r>
              <a:rPr lang="ko-KR" altLang="en-US" sz="1000" dirty="0">
                <a:solidFill>
                  <a:schemeClr val="bg1"/>
                </a:solidFill>
              </a:rPr>
              <a:t>개발 </a:t>
            </a:r>
            <a:r>
              <a:rPr lang="en-US" altLang="ko-KR" sz="1000" dirty="0">
                <a:solidFill>
                  <a:schemeClr val="bg1"/>
                </a:solidFill>
              </a:rPr>
              <a:t>All Right Reserved.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2853D-902B-4EC8-809E-553211452913}"/>
              </a:ext>
            </a:extLst>
          </p:cNvPr>
          <p:cNvSpPr txBox="1"/>
          <p:nvPr/>
        </p:nvSpPr>
        <p:spPr>
          <a:xfrm>
            <a:off x="3554236" y="6017361"/>
            <a:ext cx="173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053-123-4567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0F1898C-D841-421C-8920-E9D41ED4E7ED}"/>
              </a:ext>
            </a:extLst>
          </p:cNvPr>
          <p:cNvGrpSpPr/>
          <p:nvPr/>
        </p:nvGrpSpPr>
        <p:grpSpPr>
          <a:xfrm>
            <a:off x="0" y="-95624"/>
            <a:ext cx="12192000" cy="782264"/>
            <a:chOff x="0" y="-95624"/>
            <a:chExt cx="12192000" cy="782264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33C96BC-E00C-4FAC-A5D7-8D9124F40F1A}"/>
                </a:ext>
              </a:extLst>
            </p:cNvPr>
            <p:cNvSpPr/>
            <p:nvPr/>
          </p:nvSpPr>
          <p:spPr>
            <a:xfrm>
              <a:off x="0" y="-95624"/>
              <a:ext cx="12192000" cy="782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57126D-8AD3-4CAD-92ED-CCC30E858AD7}"/>
                </a:ext>
              </a:extLst>
            </p:cNvPr>
            <p:cNvSpPr txBox="1"/>
            <p:nvPr/>
          </p:nvSpPr>
          <p:spPr>
            <a:xfrm>
              <a:off x="2519577" y="160919"/>
              <a:ext cx="7204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회사소개        개발분야       개발실적       </a:t>
              </a:r>
              <a:r>
                <a:rPr lang="ko-KR" altLang="en-US" sz="1600" dirty="0">
                  <a:solidFill>
                    <a:srgbClr val="00ABE5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인재채용</a:t>
              </a:r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      고객지원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AC8313BC-8A02-4986-BFAA-C48977176FFB}"/>
                </a:ext>
              </a:extLst>
            </p:cNvPr>
            <p:cNvGrpSpPr/>
            <p:nvPr/>
          </p:nvGrpSpPr>
          <p:grpSpPr>
            <a:xfrm>
              <a:off x="593508" y="-47262"/>
              <a:ext cx="1089106" cy="733902"/>
              <a:chOff x="593508" y="48362"/>
              <a:chExt cx="1089106" cy="733902"/>
            </a:xfrm>
          </p:grpSpPr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2144ADB6-0C9F-4D0A-9ACD-DA635106B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50" y="48362"/>
                <a:ext cx="393422" cy="454261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2BA28A-417B-4148-A6F7-338EA2261B26}"/>
                  </a:ext>
                </a:extLst>
              </p:cNvPr>
              <p:cNvSpPr txBox="1"/>
              <p:nvPr/>
            </p:nvSpPr>
            <p:spPr>
              <a:xfrm>
                <a:off x="593508" y="505265"/>
                <a:ext cx="10891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(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주</a:t>
                </a:r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)SDY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개발</a:t>
                </a: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258188D-A3C3-410E-BEE3-0DEC326C3A99}"/>
                </a:ext>
              </a:extLst>
            </p:cNvPr>
            <p:cNvGrpSpPr/>
            <p:nvPr/>
          </p:nvGrpSpPr>
          <p:grpSpPr>
            <a:xfrm>
              <a:off x="10964900" y="263401"/>
              <a:ext cx="285750" cy="158242"/>
              <a:chOff x="8141963" y="-637767"/>
              <a:chExt cx="285750" cy="158242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7EBFE3EB-052B-4B51-B486-AAF337B103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637767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37458F14-E64F-4B9A-AECB-06F7C0993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557678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FCBA1687-63D2-4378-80E3-A679477FB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479525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B426A873-C82C-4EC2-9FF1-46283A993B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" y="987296"/>
            <a:ext cx="4924141" cy="32827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AA3456E6-2A11-4BD6-A4DB-EF5A2A559A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91" y="989226"/>
            <a:ext cx="4924141" cy="327889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FE831E4-AE4B-48A2-8262-F77035EF711A}"/>
              </a:ext>
            </a:extLst>
          </p:cNvPr>
          <p:cNvSpPr txBox="1"/>
          <p:nvPr/>
        </p:nvSpPr>
        <p:spPr>
          <a:xfrm>
            <a:off x="2120366" y="2083366"/>
            <a:ext cx="190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인재채용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5E3FA0-229D-48AE-BEDC-02FA5398098B}"/>
              </a:ext>
            </a:extLst>
          </p:cNvPr>
          <p:cNvSpPr txBox="1"/>
          <p:nvPr/>
        </p:nvSpPr>
        <p:spPr>
          <a:xfrm>
            <a:off x="8415469" y="2105455"/>
            <a:ext cx="190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고객지원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BD7F5F-5771-4010-9E4B-395A6332BD8D}"/>
              </a:ext>
            </a:extLst>
          </p:cNvPr>
          <p:cNvSpPr txBox="1"/>
          <p:nvPr/>
        </p:nvSpPr>
        <p:spPr>
          <a:xfrm>
            <a:off x="1682614" y="2697220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SDY</a:t>
            </a:r>
            <a:r>
              <a:rPr lang="ko-KR" altLang="en-US" sz="1000" dirty="0">
                <a:solidFill>
                  <a:schemeClr val="bg1"/>
                </a:solidFill>
              </a:rPr>
              <a:t>개발과 함께 할 인재를 모십니다</a:t>
            </a:r>
            <a:r>
              <a:rPr lang="en-US" altLang="ko-KR" sz="1000" dirty="0">
                <a:solidFill>
                  <a:schemeClr val="bg1"/>
                </a:solidFill>
              </a:rPr>
              <a:t>.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810F26-BAB8-4565-946B-06BD97597FC6}"/>
              </a:ext>
            </a:extLst>
          </p:cNvPr>
          <p:cNvSpPr txBox="1"/>
          <p:nvPr/>
        </p:nvSpPr>
        <p:spPr>
          <a:xfrm>
            <a:off x="7989341" y="2689933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고객의 의견을 귀 기울여 듣겠습니다</a:t>
            </a:r>
            <a:r>
              <a:rPr lang="en-US" altLang="ko-KR" sz="1000" dirty="0">
                <a:solidFill>
                  <a:schemeClr val="bg1"/>
                </a:solidFill>
              </a:rPr>
              <a:t>.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DA0715B0-889E-426B-996D-E23855CA80D5}"/>
              </a:ext>
            </a:extLst>
          </p:cNvPr>
          <p:cNvCxnSpPr>
            <a:cxnSpLocks/>
          </p:cNvCxnSpPr>
          <p:nvPr/>
        </p:nvCxnSpPr>
        <p:spPr>
          <a:xfrm>
            <a:off x="2417427" y="3029832"/>
            <a:ext cx="11368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CC1AB90-4A8D-4F39-A15D-16D02C49AFAE}"/>
              </a:ext>
            </a:extLst>
          </p:cNvPr>
          <p:cNvCxnSpPr>
            <a:cxnSpLocks/>
          </p:cNvCxnSpPr>
          <p:nvPr/>
        </p:nvCxnSpPr>
        <p:spPr>
          <a:xfrm>
            <a:off x="8801838" y="3001257"/>
            <a:ext cx="11368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7D0A0A4-A1E4-46D4-96D5-A84F9BD00AC0}"/>
              </a:ext>
            </a:extLst>
          </p:cNvPr>
          <p:cNvSpPr txBox="1"/>
          <p:nvPr/>
        </p:nvSpPr>
        <p:spPr>
          <a:xfrm>
            <a:off x="1631363" y="3106204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자세히 보기 →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DF48BE-5524-4C1D-9015-1BB3E58D627F}"/>
              </a:ext>
            </a:extLst>
          </p:cNvPr>
          <p:cNvSpPr txBox="1"/>
          <p:nvPr/>
        </p:nvSpPr>
        <p:spPr>
          <a:xfrm>
            <a:off x="8028196" y="3034506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자세히 보기 →</a:t>
            </a:r>
          </a:p>
        </p:txBody>
      </p:sp>
    </p:spTree>
    <p:extLst>
      <p:ext uri="{BB962C8B-B14F-4D97-AF65-F5344CB8AC3E}">
        <p14:creationId xmlns:p14="http://schemas.microsoft.com/office/powerpoint/2010/main" val="339990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D543CF2-71BB-4C74-9F9D-2F0B769C42E3}"/>
              </a:ext>
            </a:extLst>
          </p:cNvPr>
          <p:cNvSpPr/>
          <p:nvPr/>
        </p:nvSpPr>
        <p:spPr>
          <a:xfrm>
            <a:off x="0" y="4981434"/>
            <a:ext cx="12192000" cy="18765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0BD39BC-2FE2-4013-A19F-F8092C6052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7" y="5027000"/>
            <a:ext cx="393422" cy="45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41B1C-D4F6-4E92-9A6C-59FA62CC7CAB}"/>
              </a:ext>
            </a:extLst>
          </p:cNvPr>
          <p:cNvSpPr txBox="1"/>
          <p:nvPr/>
        </p:nvSpPr>
        <p:spPr>
          <a:xfrm>
            <a:off x="395545" y="5481261"/>
            <a:ext cx="1089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</a:t>
            </a:r>
            <a:r>
              <a:rPr lang="en-US" altLang="ko-KR" sz="12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)SDY</a:t>
            </a:r>
            <a:r>
              <a:rPr lang="ko-KR" altLang="en-US" sz="12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E38151B-F816-4A41-9C66-8144321D7C9E}"/>
              </a:ext>
            </a:extLst>
          </p:cNvPr>
          <p:cNvCxnSpPr>
            <a:cxnSpLocks/>
          </p:cNvCxnSpPr>
          <p:nvPr/>
        </p:nvCxnSpPr>
        <p:spPr>
          <a:xfrm>
            <a:off x="527902" y="5858757"/>
            <a:ext cx="111236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F7FED9-4C6E-43E2-9F1D-A087C2D75C60}"/>
              </a:ext>
            </a:extLst>
          </p:cNvPr>
          <p:cNvSpPr txBox="1"/>
          <p:nvPr/>
        </p:nvSpPr>
        <p:spPr>
          <a:xfrm>
            <a:off x="9370243" y="5431264"/>
            <a:ext cx="1366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개인정보처리방침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ABCA0-99A2-43BB-B43C-FDE4B17A8DD6}"/>
              </a:ext>
            </a:extLst>
          </p:cNvPr>
          <p:cNvSpPr txBox="1"/>
          <p:nvPr/>
        </p:nvSpPr>
        <p:spPr>
          <a:xfrm>
            <a:off x="10429567" y="5431264"/>
            <a:ext cx="1366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/  CONTACT US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99E3A-3E83-42F2-98D2-6FBBB9DBC41C}"/>
              </a:ext>
            </a:extLst>
          </p:cNvPr>
          <p:cNvSpPr txBox="1"/>
          <p:nvPr/>
        </p:nvSpPr>
        <p:spPr>
          <a:xfrm>
            <a:off x="9370243" y="6136937"/>
            <a:ext cx="1366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FAMILY SITE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57609A6-E8AE-45BF-BC18-5CDF8BB03082}"/>
              </a:ext>
            </a:extLst>
          </p:cNvPr>
          <p:cNvCxnSpPr>
            <a:cxnSpLocks/>
          </p:cNvCxnSpPr>
          <p:nvPr/>
        </p:nvCxnSpPr>
        <p:spPr>
          <a:xfrm>
            <a:off x="9568207" y="6490353"/>
            <a:ext cx="20833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/2 액자 14">
            <a:extLst>
              <a:ext uri="{FF2B5EF4-FFF2-40B4-BE49-F238E27FC236}">
                <a16:creationId xmlns:a16="http://schemas.microsoft.com/office/drawing/2014/main" id="{8ACD029F-B963-44F9-8FE1-B91BD6F208B0}"/>
              </a:ext>
            </a:extLst>
          </p:cNvPr>
          <p:cNvSpPr/>
          <p:nvPr/>
        </p:nvSpPr>
        <p:spPr>
          <a:xfrm rot="13500000">
            <a:off x="11496194" y="6160062"/>
            <a:ext cx="128683" cy="128683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5839A-ADDC-4C9E-89CF-B7C26E754340}"/>
              </a:ext>
            </a:extLst>
          </p:cNvPr>
          <p:cNvSpPr txBox="1"/>
          <p:nvPr/>
        </p:nvSpPr>
        <p:spPr>
          <a:xfrm>
            <a:off x="0" y="6021521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대구광역시 서구 팔달로 </a:t>
            </a:r>
            <a:r>
              <a:rPr lang="en-US" altLang="ko-KR" sz="1000" dirty="0">
                <a:solidFill>
                  <a:schemeClr val="bg1"/>
                </a:solidFill>
              </a:rPr>
              <a:t>34 3F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C82E2-FC63-4203-AC53-F987FF0AEBEC}"/>
              </a:ext>
            </a:extLst>
          </p:cNvPr>
          <p:cNvSpPr txBox="1"/>
          <p:nvPr/>
        </p:nvSpPr>
        <p:spPr>
          <a:xfrm>
            <a:off x="2205521" y="6010299"/>
            <a:ext cx="173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sdyco1@naver.com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0C883-D582-4518-B93E-CDAE12CF8A5D}"/>
              </a:ext>
            </a:extLst>
          </p:cNvPr>
          <p:cNvSpPr txBox="1"/>
          <p:nvPr/>
        </p:nvSpPr>
        <p:spPr>
          <a:xfrm>
            <a:off x="75756" y="6305427"/>
            <a:ext cx="3478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</a:rPr>
              <a:t>ⓒ</a:t>
            </a:r>
            <a:r>
              <a:rPr lang="en-US" altLang="ko-KR" sz="1000" dirty="0">
                <a:solidFill>
                  <a:schemeClr val="bg1"/>
                </a:solidFill>
              </a:rPr>
              <a:t>2020 SDY</a:t>
            </a:r>
            <a:r>
              <a:rPr lang="ko-KR" altLang="en-US" sz="1000" dirty="0">
                <a:solidFill>
                  <a:schemeClr val="bg1"/>
                </a:solidFill>
              </a:rPr>
              <a:t>개발 </a:t>
            </a:r>
            <a:r>
              <a:rPr lang="en-US" altLang="ko-KR" sz="1000" dirty="0">
                <a:solidFill>
                  <a:schemeClr val="bg1"/>
                </a:solidFill>
              </a:rPr>
              <a:t>All Right Reserved.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2853D-902B-4EC8-809E-553211452913}"/>
              </a:ext>
            </a:extLst>
          </p:cNvPr>
          <p:cNvSpPr txBox="1"/>
          <p:nvPr/>
        </p:nvSpPr>
        <p:spPr>
          <a:xfrm>
            <a:off x="3534292" y="6010298"/>
            <a:ext cx="173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053-123-4567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0F1898C-D841-421C-8920-E9D41ED4E7ED}"/>
              </a:ext>
            </a:extLst>
          </p:cNvPr>
          <p:cNvGrpSpPr/>
          <p:nvPr/>
        </p:nvGrpSpPr>
        <p:grpSpPr>
          <a:xfrm>
            <a:off x="0" y="-95624"/>
            <a:ext cx="12192000" cy="782264"/>
            <a:chOff x="0" y="-95624"/>
            <a:chExt cx="12192000" cy="782264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33C96BC-E00C-4FAC-A5D7-8D9124F40F1A}"/>
                </a:ext>
              </a:extLst>
            </p:cNvPr>
            <p:cNvSpPr/>
            <p:nvPr/>
          </p:nvSpPr>
          <p:spPr>
            <a:xfrm>
              <a:off x="0" y="-95624"/>
              <a:ext cx="12192000" cy="782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57126D-8AD3-4CAD-92ED-CCC30E858AD7}"/>
                </a:ext>
              </a:extLst>
            </p:cNvPr>
            <p:cNvSpPr txBox="1"/>
            <p:nvPr/>
          </p:nvSpPr>
          <p:spPr>
            <a:xfrm>
              <a:off x="2519577" y="160919"/>
              <a:ext cx="7204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회사소개        개발분야       개발실적       인재채용       </a:t>
              </a:r>
              <a:r>
                <a:rPr lang="ko-KR" altLang="en-US" sz="1600" dirty="0">
                  <a:solidFill>
                    <a:srgbClr val="00ABE5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고객지원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AC8313BC-8A02-4986-BFAA-C48977176FFB}"/>
                </a:ext>
              </a:extLst>
            </p:cNvPr>
            <p:cNvGrpSpPr/>
            <p:nvPr/>
          </p:nvGrpSpPr>
          <p:grpSpPr>
            <a:xfrm>
              <a:off x="593508" y="-47262"/>
              <a:ext cx="1089106" cy="733902"/>
              <a:chOff x="593508" y="48362"/>
              <a:chExt cx="1089106" cy="733902"/>
            </a:xfrm>
          </p:grpSpPr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2144ADB6-0C9F-4D0A-9ACD-DA635106B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50" y="48362"/>
                <a:ext cx="393422" cy="454261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2BA28A-417B-4148-A6F7-338EA2261B26}"/>
                  </a:ext>
                </a:extLst>
              </p:cNvPr>
              <p:cNvSpPr txBox="1"/>
              <p:nvPr/>
            </p:nvSpPr>
            <p:spPr>
              <a:xfrm>
                <a:off x="593508" y="505265"/>
                <a:ext cx="10891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(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주</a:t>
                </a:r>
                <a:r>
                  <a:rPr lang="en-US" altLang="ko-KR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)SDY</a:t>
                </a:r>
                <a:r>
                  <a:rPr lang="ko-KR" altLang="en-US" sz="1200" dirty="0"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개발</a:t>
                </a: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258188D-A3C3-410E-BEE3-0DEC326C3A99}"/>
                </a:ext>
              </a:extLst>
            </p:cNvPr>
            <p:cNvGrpSpPr/>
            <p:nvPr/>
          </p:nvGrpSpPr>
          <p:grpSpPr>
            <a:xfrm>
              <a:off x="10964900" y="263401"/>
              <a:ext cx="285750" cy="158242"/>
              <a:chOff x="8141963" y="-637767"/>
              <a:chExt cx="285750" cy="158242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7EBFE3EB-052B-4B51-B486-AAF337B103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637767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37458F14-E64F-4B9A-AECB-06F7C0993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557678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FCBA1687-63D2-4378-80E3-A679477FB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1963" y="-479525"/>
                <a:ext cx="285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78F1515D-4BD5-4556-83A1-DD7F75DE1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" y="987296"/>
            <a:ext cx="4924141" cy="32827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6F17239C-62A7-4DCA-A3DC-EF8ACC71C0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91" y="989226"/>
            <a:ext cx="4924141" cy="327889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BED8DC5-E958-4EA8-8133-CAA778CEB44F}"/>
              </a:ext>
            </a:extLst>
          </p:cNvPr>
          <p:cNvSpPr txBox="1"/>
          <p:nvPr/>
        </p:nvSpPr>
        <p:spPr>
          <a:xfrm>
            <a:off x="2120366" y="2114794"/>
            <a:ext cx="190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인재채용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0B9B8E-1482-4C1A-8AE4-E0A673170E4A}"/>
              </a:ext>
            </a:extLst>
          </p:cNvPr>
          <p:cNvSpPr txBox="1"/>
          <p:nvPr/>
        </p:nvSpPr>
        <p:spPr>
          <a:xfrm>
            <a:off x="8415469" y="2105455"/>
            <a:ext cx="190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고객지원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D6A830-6B16-41B2-84E4-4B5E9E52279E}"/>
              </a:ext>
            </a:extLst>
          </p:cNvPr>
          <p:cNvSpPr txBox="1"/>
          <p:nvPr/>
        </p:nvSpPr>
        <p:spPr>
          <a:xfrm>
            <a:off x="1682614" y="2697220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SDY</a:t>
            </a:r>
            <a:r>
              <a:rPr lang="ko-KR" altLang="en-US" sz="1000" dirty="0">
                <a:solidFill>
                  <a:schemeClr val="bg1"/>
                </a:solidFill>
              </a:rPr>
              <a:t>개발과 함께 할 인재를 모십니다</a:t>
            </a:r>
            <a:r>
              <a:rPr lang="en-US" altLang="ko-KR" sz="1000" dirty="0">
                <a:solidFill>
                  <a:schemeClr val="bg1"/>
                </a:solidFill>
              </a:rPr>
              <a:t>.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5E5833-E26D-46DA-B6D0-4DC3F71FD35F}"/>
              </a:ext>
            </a:extLst>
          </p:cNvPr>
          <p:cNvSpPr txBox="1"/>
          <p:nvPr/>
        </p:nvSpPr>
        <p:spPr>
          <a:xfrm>
            <a:off x="7989341" y="2689933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고객의 의견을 귀 기울여 듣겠습니다</a:t>
            </a:r>
            <a:r>
              <a:rPr lang="en-US" altLang="ko-KR" sz="1000" dirty="0">
                <a:solidFill>
                  <a:schemeClr val="bg1"/>
                </a:solidFill>
              </a:rPr>
              <a:t>.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2B70E054-E06B-41AE-A3D9-F329BDDB5348}"/>
              </a:ext>
            </a:extLst>
          </p:cNvPr>
          <p:cNvCxnSpPr>
            <a:cxnSpLocks/>
          </p:cNvCxnSpPr>
          <p:nvPr/>
        </p:nvCxnSpPr>
        <p:spPr>
          <a:xfrm>
            <a:off x="2417427" y="3029832"/>
            <a:ext cx="11368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F4AA341E-44B6-4872-B0AD-5225E1927C30}"/>
              </a:ext>
            </a:extLst>
          </p:cNvPr>
          <p:cNvCxnSpPr>
            <a:cxnSpLocks/>
          </p:cNvCxnSpPr>
          <p:nvPr/>
        </p:nvCxnSpPr>
        <p:spPr>
          <a:xfrm>
            <a:off x="8801838" y="3001257"/>
            <a:ext cx="11368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2421C92-E2F6-4156-B2B9-D3383516D56F}"/>
              </a:ext>
            </a:extLst>
          </p:cNvPr>
          <p:cNvSpPr txBox="1"/>
          <p:nvPr/>
        </p:nvSpPr>
        <p:spPr>
          <a:xfrm>
            <a:off x="1631363" y="3106204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자세히 보기 →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294507-DAFD-4E6F-9CD7-82E14AB418D4}"/>
              </a:ext>
            </a:extLst>
          </p:cNvPr>
          <p:cNvSpPr txBox="1"/>
          <p:nvPr/>
        </p:nvSpPr>
        <p:spPr>
          <a:xfrm>
            <a:off x="8028196" y="3034506"/>
            <a:ext cx="270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자세히 보기 →</a:t>
            </a:r>
          </a:p>
        </p:txBody>
      </p:sp>
    </p:spTree>
    <p:extLst>
      <p:ext uri="{BB962C8B-B14F-4D97-AF65-F5344CB8AC3E}">
        <p14:creationId xmlns:p14="http://schemas.microsoft.com/office/powerpoint/2010/main" val="112903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535</Words>
  <Application>Microsoft Office PowerPoint</Application>
  <PresentationFormat>와이드스크린</PresentationFormat>
  <Paragraphs>135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맑은 고딕</vt:lpstr>
      <vt:lpstr>배달의민족 도현</vt:lpstr>
      <vt:lpstr>나눔바른고딕 UltraLight</vt:lpstr>
      <vt:lpstr>나눔스퀘어_ac Bold</vt:lpstr>
      <vt:lpstr>Arial</vt:lpstr>
      <vt:lpstr>나눔스퀘어_ac ExtraBold</vt:lpstr>
      <vt:lpstr>나눔스퀘어_ac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90</cp:revision>
  <cp:lastPrinted>2020-06-02T07:06:31Z</cp:lastPrinted>
  <dcterms:created xsi:type="dcterms:W3CDTF">2020-04-29T06:42:57Z</dcterms:created>
  <dcterms:modified xsi:type="dcterms:W3CDTF">2020-06-09T00:22:45Z</dcterms:modified>
</cp:coreProperties>
</file>